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354" r:id="rId2"/>
    <p:sldId id="399" r:id="rId3"/>
    <p:sldId id="409" r:id="rId4"/>
    <p:sldId id="400" r:id="rId5"/>
    <p:sldId id="401" r:id="rId6"/>
    <p:sldId id="358" r:id="rId7"/>
    <p:sldId id="402" r:id="rId8"/>
    <p:sldId id="403" r:id="rId9"/>
    <p:sldId id="359" r:id="rId10"/>
    <p:sldId id="360" r:id="rId11"/>
    <p:sldId id="404" r:id="rId12"/>
    <p:sldId id="414" r:id="rId13"/>
    <p:sldId id="412" r:id="rId14"/>
    <p:sldId id="364" r:id="rId15"/>
    <p:sldId id="381" r:id="rId16"/>
    <p:sldId id="257" r:id="rId17"/>
    <p:sldId id="410" r:id="rId18"/>
    <p:sldId id="380" r:id="rId19"/>
    <p:sldId id="370" r:id="rId20"/>
    <p:sldId id="363" r:id="rId21"/>
    <p:sldId id="394" r:id="rId22"/>
    <p:sldId id="407" r:id="rId23"/>
    <p:sldId id="398" r:id="rId24"/>
    <p:sldId id="405" r:id="rId25"/>
    <p:sldId id="397" r:id="rId26"/>
    <p:sldId id="392" r:id="rId27"/>
    <p:sldId id="366" r:id="rId28"/>
    <p:sldId id="395" r:id="rId29"/>
    <p:sldId id="393" r:id="rId30"/>
    <p:sldId id="391" r:id="rId31"/>
    <p:sldId id="408" r:id="rId32"/>
    <p:sldId id="396" r:id="rId33"/>
    <p:sldId id="367" r:id="rId34"/>
    <p:sldId id="406" r:id="rId35"/>
    <p:sldId id="368" r:id="rId36"/>
    <p:sldId id="390" r:id="rId37"/>
    <p:sldId id="36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iella Cipra" initials="AC" lastIdx="22" clrIdx="0">
    <p:extLst>
      <p:ext uri="{19B8F6BF-5375-455C-9EA6-DF929625EA0E}">
        <p15:presenceInfo xmlns:p15="http://schemas.microsoft.com/office/powerpoint/2012/main" userId="e9a21a08e19d7b8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62"/>
    <p:restoredTop sz="96405"/>
  </p:normalViewPr>
  <p:slideViewPr>
    <p:cSldViewPr snapToGrid="0" snapToObjects="1">
      <p:cViewPr varScale="1">
        <p:scale>
          <a:sx n="126" d="100"/>
          <a:sy n="126" d="100"/>
        </p:scale>
        <p:origin x="56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11-19T13:01:10.288" idx="22">
    <p:pos x="7247" y="897"/>
    <p:text>Please give me more to play with here. I want to be extremely clear about the unique knowledge and background you bring to this role. I want to make sure it is clear that you are not the average team of AI trainers.</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F8238F-1518-5249-9426-E090FD3B9D61}" type="datetimeFigureOut">
              <a:rPr lang="en-US" smtClean="0"/>
              <a:t>5/21/26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15BED5-D87F-C54D-9909-B2F291E0C802}" type="slidenum">
              <a:rPr lang="en-US" smtClean="0"/>
              <a:t>‹#›</a:t>
            </a:fld>
            <a:endParaRPr lang="en-US"/>
          </a:p>
        </p:txBody>
      </p:sp>
    </p:spTree>
    <p:extLst>
      <p:ext uri="{BB962C8B-B14F-4D97-AF65-F5344CB8AC3E}">
        <p14:creationId xmlns:p14="http://schemas.microsoft.com/office/powerpoint/2010/main" val="3521088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Speaker Notes:</a:t>
            </a:r>
            <a:br>
              <a:rPr lang="en-US" sz="1800" dirty="0"/>
            </a:br>
            <a:r>
              <a:rPr lang="en-US" sz="1800" dirty="0"/>
              <a:t>“Let me start with the essence: the industry built LLMs as assistants; we built the governance layer they actually need.</a:t>
            </a:r>
            <a:br>
              <a:rPr lang="en-US" sz="1800" dirty="0"/>
            </a:br>
            <a:r>
              <a:rPr lang="en-US" sz="1800" dirty="0"/>
              <a:t>Our focus is not convenience — it’s responsibility.</a:t>
            </a:r>
            <a:br>
              <a:rPr lang="en-US" sz="1800" dirty="0"/>
            </a:br>
            <a:r>
              <a:rPr lang="en-US" sz="1800" dirty="0"/>
              <a:t>Runcible formalizes decidability, truth, reciprocity, operational possibility, and liability into a computable grammar that can govern any foundation model.</a:t>
            </a:r>
            <a:br>
              <a:rPr lang="en-US" sz="1800" dirty="0"/>
            </a:br>
            <a:r>
              <a:rPr lang="en-US" sz="1800" dirty="0"/>
              <a:t>This is the institutional layer for AI.”</a:t>
            </a:r>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1</a:t>
            </a:fld>
            <a:endParaRPr lang="en-US"/>
          </a:p>
        </p:txBody>
      </p:sp>
    </p:spTree>
    <p:extLst>
      <p:ext uri="{BB962C8B-B14F-4D97-AF65-F5344CB8AC3E}">
        <p14:creationId xmlns:p14="http://schemas.microsoft.com/office/powerpoint/2010/main" val="1408029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Speaker Notes:</a:t>
            </a:r>
            <a:br>
              <a:rPr lang="en-US" sz="1800" dirty="0"/>
            </a:br>
            <a:r>
              <a:rPr lang="en-US" sz="1600" dirty="0"/>
              <a:t>We have funded the seed stage of research and development ourselves. We need to scale the workforce to bring it to market.</a:t>
            </a:r>
          </a:p>
          <a:p>
            <a:r>
              <a:rPr lang="en-US" sz="1600" dirty="0"/>
              <a:t>– We lock down the governance layer.</a:t>
            </a:r>
            <a:br>
              <a:rPr lang="en-US" sz="1600" dirty="0"/>
            </a:br>
            <a:r>
              <a:rPr lang="en-US" sz="1600" dirty="0"/>
              <a:t>– We stabilize the protocols</a:t>
            </a:r>
            <a:br>
              <a:rPr lang="en-US" sz="1600" dirty="0"/>
            </a:br>
            <a:r>
              <a:rPr lang="en-US" sz="1600" dirty="0"/>
              <a:t>– We run our first certifications.</a:t>
            </a:r>
            <a:br>
              <a:rPr lang="en-US" sz="1600" dirty="0"/>
            </a:br>
            <a:r>
              <a:rPr lang="en-US" sz="1600" dirty="0"/>
              <a:t>– We integrate with 1–2 verticals.</a:t>
            </a:r>
          </a:p>
          <a:p>
            <a:r>
              <a:rPr lang="en-US" sz="1600" dirty="0"/>
              <a:t>In the next round:</a:t>
            </a:r>
            <a:br>
              <a:rPr lang="en-US" sz="1600" dirty="0"/>
            </a:br>
            <a:r>
              <a:rPr lang="en-US" sz="1600" dirty="0"/>
              <a:t>– We commercialize across foundation models.</a:t>
            </a:r>
            <a:br>
              <a:rPr lang="en-US" sz="1600" dirty="0"/>
            </a:br>
            <a:r>
              <a:rPr lang="en-US" sz="1600" dirty="0"/>
              <a:t>– We enter government, defense, medical, and insurance channels.</a:t>
            </a:r>
            <a:br>
              <a:rPr lang="en-US" sz="1600" dirty="0"/>
            </a:br>
            <a:r>
              <a:rPr lang="en-US" sz="1600" dirty="0"/>
              <a:t>– We build certification standards that become industry norms.</a:t>
            </a:r>
            <a:br>
              <a:rPr lang="en-US" sz="1600" dirty="0"/>
            </a:br>
            <a:r>
              <a:rPr lang="en-US" sz="1600" dirty="0"/>
              <a:t>– We expand globally into every high-liability vertical.</a:t>
            </a:r>
          </a:p>
          <a:p>
            <a:r>
              <a:rPr lang="en-US" sz="1600" dirty="0"/>
              <a:t>This is the path by which Runcible becomes the default governance layer for AI.”</a:t>
            </a:r>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14</a:t>
            </a:fld>
            <a:endParaRPr lang="en-US"/>
          </a:p>
        </p:txBody>
      </p:sp>
    </p:spTree>
    <p:extLst>
      <p:ext uri="{BB962C8B-B14F-4D97-AF65-F5344CB8AC3E}">
        <p14:creationId xmlns:p14="http://schemas.microsoft.com/office/powerpoint/2010/main" val="861973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Speaker Notes:</a:t>
            </a:r>
            <a:br>
              <a:rPr lang="en-US" sz="1800" dirty="0"/>
            </a:br>
            <a:r>
              <a:rPr lang="en-US" sz="1600" dirty="0"/>
              <a:t>We have funded the seed stage of research and development ourselves. We need to scale the workforce to bring it to market.</a:t>
            </a:r>
          </a:p>
          <a:p>
            <a:r>
              <a:rPr lang="en-US" sz="1600" dirty="0"/>
              <a:t>– We lock down the governance layer.</a:t>
            </a:r>
            <a:br>
              <a:rPr lang="en-US" sz="1600" dirty="0"/>
            </a:br>
            <a:r>
              <a:rPr lang="en-US" sz="1600" dirty="0"/>
              <a:t>– We stabilize the protocols</a:t>
            </a:r>
            <a:br>
              <a:rPr lang="en-US" sz="1600" dirty="0"/>
            </a:br>
            <a:r>
              <a:rPr lang="en-US" sz="1600" dirty="0"/>
              <a:t>– We run our first certifications.</a:t>
            </a:r>
            <a:br>
              <a:rPr lang="en-US" sz="1600" dirty="0"/>
            </a:br>
            <a:r>
              <a:rPr lang="en-US" sz="1600" dirty="0"/>
              <a:t>– We integrate with 1–2 verticals.</a:t>
            </a:r>
          </a:p>
          <a:p>
            <a:r>
              <a:rPr lang="en-US" sz="1600" dirty="0"/>
              <a:t>In the next round:</a:t>
            </a:r>
            <a:br>
              <a:rPr lang="en-US" sz="1600" dirty="0"/>
            </a:br>
            <a:r>
              <a:rPr lang="en-US" sz="1600" dirty="0"/>
              <a:t>– We commercialize across foundation models.</a:t>
            </a:r>
            <a:br>
              <a:rPr lang="en-US" sz="1600" dirty="0"/>
            </a:br>
            <a:r>
              <a:rPr lang="en-US" sz="1600" dirty="0"/>
              <a:t>– We enter government, defense, medical, and insurance channels.</a:t>
            </a:r>
            <a:br>
              <a:rPr lang="en-US" sz="1600" dirty="0"/>
            </a:br>
            <a:r>
              <a:rPr lang="en-US" sz="1600" dirty="0"/>
              <a:t>– We build certification standards that become industry norms.</a:t>
            </a:r>
            <a:br>
              <a:rPr lang="en-US" sz="1600" dirty="0"/>
            </a:br>
            <a:r>
              <a:rPr lang="en-US" sz="1600" dirty="0"/>
              <a:t>– We expand globally into every high-liability vertical.</a:t>
            </a:r>
          </a:p>
          <a:p>
            <a:r>
              <a:rPr lang="en-US" sz="1600" dirty="0"/>
              <a:t>This is the path by which Runcible becomes the default governance layer for AI.”</a:t>
            </a:r>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15</a:t>
            </a:fld>
            <a:endParaRPr lang="en-US"/>
          </a:p>
        </p:txBody>
      </p:sp>
    </p:spTree>
    <p:extLst>
      <p:ext uri="{BB962C8B-B14F-4D97-AF65-F5344CB8AC3E}">
        <p14:creationId xmlns:p14="http://schemas.microsoft.com/office/powerpoint/2010/main" val="18030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Speaker Notes:</a:t>
            </a:r>
            <a:br>
              <a:rPr lang="en-US" sz="1800" dirty="0"/>
            </a:br>
            <a:r>
              <a:rPr lang="en-US" sz="1600" dirty="0"/>
              <a:t>We have funded the seed stage of research and development ourselves. We need to scale the workforce to bring it to market.</a:t>
            </a:r>
          </a:p>
          <a:p>
            <a:r>
              <a:rPr lang="en-US" sz="1600" dirty="0"/>
              <a:t>– We lock down the governance layer.</a:t>
            </a:r>
            <a:br>
              <a:rPr lang="en-US" sz="1600" dirty="0"/>
            </a:br>
            <a:r>
              <a:rPr lang="en-US" sz="1600" dirty="0"/>
              <a:t>– We stabilize the protocols</a:t>
            </a:r>
            <a:br>
              <a:rPr lang="en-US" sz="1600" dirty="0"/>
            </a:br>
            <a:r>
              <a:rPr lang="en-US" sz="1600" dirty="0"/>
              <a:t>– We run our first certifications.</a:t>
            </a:r>
            <a:br>
              <a:rPr lang="en-US" sz="1600" dirty="0"/>
            </a:br>
            <a:r>
              <a:rPr lang="en-US" sz="1600" dirty="0"/>
              <a:t>– We integrate with 1–2 verticals.</a:t>
            </a:r>
          </a:p>
          <a:p>
            <a:r>
              <a:rPr lang="en-US" sz="1600" dirty="0"/>
              <a:t>In the next round:</a:t>
            </a:r>
            <a:br>
              <a:rPr lang="en-US" sz="1600" dirty="0"/>
            </a:br>
            <a:r>
              <a:rPr lang="en-US" sz="1600" dirty="0"/>
              <a:t>– We commercialize across foundation models.</a:t>
            </a:r>
            <a:br>
              <a:rPr lang="en-US" sz="1600" dirty="0"/>
            </a:br>
            <a:r>
              <a:rPr lang="en-US" sz="1600" dirty="0"/>
              <a:t>– We enter government, defense, medical, and insurance channels.</a:t>
            </a:r>
            <a:br>
              <a:rPr lang="en-US" sz="1600" dirty="0"/>
            </a:br>
            <a:r>
              <a:rPr lang="en-US" sz="1600" dirty="0"/>
              <a:t>– We build certification standards that become industry norms.</a:t>
            </a:r>
            <a:br>
              <a:rPr lang="en-US" sz="1600" dirty="0"/>
            </a:br>
            <a:r>
              <a:rPr lang="en-US" sz="1600" dirty="0"/>
              <a:t>– We expand globally into every high-liability vertical.</a:t>
            </a:r>
          </a:p>
          <a:p>
            <a:r>
              <a:rPr lang="en-US" sz="1600" dirty="0"/>
              <a:t>This is the path by which Runcible becomes the default governance layer for AI.”</a:t>
            </a:r>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19</a:t>
            </a:fld>
            <a:endParaRPr lang="en-US"/>
          </a:p>
        </p:txBody>
      </p:sp>
    </p:spTree>
    <p:extLst>
      <p:ext uri="{BB962C8B-B14F-4D97-AF65-F5344CB8AC3E}">
        <p14:creationId xmlns:p14="http://schemas.microsoft.com/office/powerpoint/2010/main" val="3262390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Speaker Notes:</a:t>
            </a:r>
            <a:br>
              <a:rPr lang="en-US" sz="1800" dirty="0"/>
            </a:br>
            <a:r>
              <a:rPr lang="en-US" sz="1600" dirty="0"/>
              <a:t>We have funded the seed stage of research and development ourselves. We need to scale the workforce to bring it to market.</a:t>
            </a:r>
          </a:p>
          <a:p>
            <a:r>
              <a:rPr lang="en-US" sz="1600" dirty="0"/>
              <a:t>– We lock down the governance layer.</a:t>
            </a:r>
            <a:br>
              <a:rPr lang="en-US" sz="1600" dirty="0"/>
            </a:br>
            <a:r>
              <a:rPr lang="en-US" sz="1600" dirty="0"/>
              <a:t>– We stabilize the protocols</a:t>
            </a:r>
            <a:br>
              <a:rPr lang="en-US" sz="1600" dirty="0"/>
            </a:br>
            <a:r>
              <a:rPr lang="en-US" sz="1600" dirty="0"/>
              <a:t>– We run our first certifications.</a:t>
            </a:r>
            <a:br>
              <a:rPr lang="en-US" sz="1600" dirty="0"/>
            </a:br>
            <a:r>
              <a:rPr lang="en-US" sz="1600" dirty="0"/>
              <a:t>– We integrate with 1–2 verticals.</a:t>
            </a:r>
          </a:p>
          <a:p>
            <a:r>
              <a:rPr lang="en-US" sz="1600" dirty="0"/>
              <a:t>In the next round:</a:t>
            </a:r>
            <a:br>
              <a:rPr lang="en-US" sz="1600" dirty="0"/>
            </a:br>
            <a:r>
              <a:rPr lang="en-US" sz="1600" dirty="0"/>
              <a:t>– We commercialize across foundation models.</a:t>
            </a:r>
            <a:br>
              <a:rPr lang="en-US" sz="1600" dirty="0"/>
            </a:br>
            <a:r>
              <a:rPr lang="en-US" sz="1600" dirty="0"/>
              <a:t>– We enter government, defense, medical, and insurance channels.</a:t>
            </a:r>
            <a:br>
              <a:rPr lang="en-US" sz="1600" dirty="0"/>
            </a:br>
            <a:r>
              <a:rPr lang="en-US" sz="1600" dirty="0"/>
              <a:t>– We build certification standards that become industry norms.</a:t>
            </a:r>
            <a:br>
              <a:rPr lang="en-US" sz="1600" dirty="0"/>
            </a:br>
            <a:r>
              <a:rPr lang="en-US" sz="1600" dirty="0"/>
              <a:t>– We expand globally into every high-liability vertical.</a:t>
            </a:r>
          </a:p>
          <a:p>
            <a:r>
              <a:rPr lang="en-US" sz="1600" dirty="0"/>
              <a:t>This is the path by which Runcible becomes the default governance layer for AI.”</a:t>
            </a:r>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20</a:t>
            </a:fld>
            <a:endParaRPr lang="en-US"/>
          </a:p>
        </p:txBody>
      </p:sp>
    </p:spTree>
    <p:extLst>
      <p:ext uri="{BB962C8B-B14F-4D97-AF65-F5344CB8AC3E}">
        <p14:creationId xmlns:p14="http://schemas.microsoft.com/office/powerpoint/2010/main" val="3008222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Speaker Notes:</a:t>
            </a:r>
            <a:br>
              <a:rPr lang="en-US" sz="1800" dirty="0"/>
            </a:br>
            <a:r>
              <a:rPr lang="en-US" sz="1800" dirty="0"/>
              <a:t>Our business model is simple and scalable:</a:t>
            </a:r>
          </a:p>
          <a:p>
            <a:r>
              <a:rPr lang="en-US" sz="1800" b="1" dirty="0"/>
              <a:t>We license the governance layer to every frontier model provider</a:t>
            </a:r>
            <a:r>
              <a:rPr lang="en-US" sz="1800" dirty="0"/>
              <a:t> who wants access to high-liability markets.</a:t>
            </a:r>
          </a:p>
          <a:p>
            <a:r>
              <a:rPr lang="en-US" sz="1800" b="1" dirty="0"/>
              <a:t>We certify outputs</a:t>
            </a:r>
            <a:r>
              <a:rPr lang="en-US" sz="1800" dirty="0"/>
              <a:t> the way auditors certify financials.</a:t>
            </a:r>
          </a:p>
          <a:p>
            <a:r>
              <a:rPr lang="en-US" sz="1800" b="1" dirty="0"/>
              <a:t>We provide compliance engines</a:t>
            </a:r>
            <a:r>
              <a:rPr lang="en-US" sz="1800" dirty="0"/>
              <a:t> to government, defense, insurance, and critical infrastructure.</a:t>
            </a:r>
          </a:p>
          <a:p>
            <a:r>
              <a:rPr lang="en-US" sz="1800" b="1" dirty="0"/>
              <a:t>We integrate vertically</a:t>
            </a:r>
            <a:r>
              <a:rPr lang="en-US" sz="1800" dirty="0"/>
              <a:t> with institutions whose risk exposure is enormous.</a:t>
            </a:r>
            <a:br>
              <a:rPr lang="en-US" sz="1800" dirty="0"/>
            </a:br>
            <a:r>
              <a:rPr lang="en-US" sz="1800" dirty="0"/>
              <a:t>This yields enterprise-scale revenue with extremely high switching costs.</a:t>
            </a:r>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21</a:t>
            </a:fld>
            <a:endParaRPr lang="en-US"/>
          </a:p>
        </p:txBody>
      </p:sp>
    </p:spTree>
    <p:extLst>
      <p:ext uri="{BB962C8B-B14F-4D97-AF65-F5344CB8AC3E}">
        <p14:creationId xmlns:p14="http://schemas.microsoft.com/office/powerpoint/2010/main" val="3259654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Speaker Notes:</a:t>
            </a:r>
            <a:br>
              <a:rPr lang="en-US" sz="1800" dirty="0"/>
            </a:br>
            <a:r>
              <a:rPr lang="en-US" sz="1800" dirty="0"/>
              <a:t>Our business model is simple and scalable:</a:t>
            </a:r>
          </a:p>
          <a:p>
            <a:r>
              <a:rPr lang="en-US" sz="1800" b="1" dirty="0"/>
              <a:t>We license the governance layer to every frontier model provider</a:t>
            </a:r>
            <a:r>
              <a:rPr lang="en-US" sz="1800" dirty="0"/>
              <a:t> who wants access to high-liability markets.</a:t>
            </a:r>
          </a:p>
          <a:p>
            <a:r>
              <a:rPr lang="en-US" sz="1800" b="1" dirty="0"/>
              <a:t>We certify outputs</a:t>
            </a:r>
            <a:r>
              <a:rPr lang="en-US" sz="1800" dirty="0"/>
              <a:t> the way auditors certify financials.</a:t>
            </a:r>
          </a:p>
          <a:p>
            <a:r>
              <a:rPr lang="en-US" sz="1800" b="1" dirty="0"/>
              <a:t>We provide compliance engines</a:t>
            </a:r>
            <a:r>
              <a:rPr lang="en-US" sz="1800" dirty="0"/>
              <a:t> to government, defense, insurance, and critical infrastructure.</a:t>
            </a:r>
          </a:p>
          <a:p>
            <a:r>
              <a:rPr lang="en-US" sz="1800" b="1" dirty="0"/>
              <a:t>We integrate vertically</a:t>
            </a:r>
            <a:r>
              <a:rPr lang="en-US" sz="1800" dirty="0"/>
              <a:t> with institutions whose risk exposure is enormous.</a:t>
            </a:r>
            <a:br>
              <a:rPr lang="en-US" sz="1800" dirty="0"/>
            </a:br>
            <a:r>
              <a:rPr lang="en-US" sz="1800" dirty="0"/>
              <a:t>This yields enterprise-scale revenue with extremely high switching costs.</a:t>
            </a:r>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22</a:t>
            </a:fld>
            <a:endParaRPr lang="en-US"/>
          </a:p>
        </p:txBody>
      </p:sp>
    </p:spTree>
    <p:extLst>
      <p:ext uri="{BB962C8B-B14F-4D97-AF65-F5344CB8AC3E}">
        <p14:creationId xmlns:p14="http://schemas.microsoft.com/office/powerpoint/2010/main" val="3634998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23</a:t>
            </a:fld>
            <a:endParaRPr lang="en-US"/>
          </a:p>
        </p:txBody>
      </p:sp>
    </p:spTree>
    <p:extLst>
      <p:ext uri="{BB962C8B-B14F-4D97-AF65-F5344CB8AC3E}">
        <p14:creationId xmlns:p14="http://schemas.microsoft.com/office/powerpoint/2010/main" val="3087271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Speaker Notes:</a:t>
            </a:r>
            <a:br>
              <a:rPr lang="en-US" sz="1800" dirty="0"/>
            </a:br>
            <a:r>
              <a:rPr lang="en-US" sz="1600" dirty="0"/>
              <a:t>We have funded the seed stage of research and development ourselves. We need to scale the workforce to bring it to market.</a:t>
            </a:r>
          </a:p>
          <a:p>
            <a:r>
              <a:rPr lang="en-US" sz="1600" dirty="0"/>
              <a:t>– We lock down the governance layer.</a:t>
            </a:r>
            <a:br>
              <a:rPr lang="en-US" sz="1600" dirty="0"/>
            </a:br>
            <a:r>
              <a:rPr lang="en-US" sz="1600" dirty="0"/>
              <a:t>– We stabilize the protocols</a:t>
            </a:r>
            <a:br>
              <a:rPr lang="en-US" sz="1600" dirty="0"/>
            </a:br>
            <a:r>
              <a:rPr lang="en-US" sz="1600" dirty="0"/>
              <a:t>– We run our first certifications.</a:t>
            </a:r>
            <a:br>
              <a:rPr lang="en-US" sz="1600" dirty="0"/>
            </a:br>
            <a:r>
              <a:rPr lang="en-US" sz="1600" dirty="0"/>
              <a:t>– We integrate with 1–2 verticals.</a:t>
            </a:r>
          </a:p>
          <a:p>
            <a:r>
              <a:rPr lang="en-US" sz="1600" dirty="0"/>
              <a:t>In the next round:</a:t>
            </a:r>
            <a:br>
              <a:rPr lang="en-US" sz="1600" dirty="0"/>
            </a:br>
            <a:r>
              <a:rPr lang="en-US" sz="1600" dirty="0"/>
              <a:t>– We commercialize across foundation models.</a:t>
            </a:r>
            <a:br>
              <a:rPr lang="en-US" sz="1600" dirty="0"/>
            </a:br>
            <a:r>
              <a:rPr lang="en-US" sz="1600" dirty="0"/>
              <a:t>– We enter government, defense, medical, and insurance channels.</a:t>
            </a:r>
            <a:br>
              <a:rPr lang="en-US" sz="1600" dirty="0"/>
            </a:br>
            <a:r>
              <a:rPr lang="en-US" sz="1600" dirty="0"/>
              <a:t>– We build certification standards that become industry norms.</a:t>
            </a:r>
            <a:br>
              <a:rPr lang="en-US" sz="1600" dirty="0"/>
            </a:br>
            <a:r>
              <a:rPr lang="en-US" sz="1600" dirty="0"/>
              <a:t>– We expand globally into every high-liability vertical.</a:t>
            </a:r>
          </a:p>
          <a:p>
            <a:r>
              <a:rPr lang="en-US" sz="1600" dirty="0"/>
              <a:t>This is the path by which Runcible becomes the default governance layer for AI.”</a:t>
            </a:r>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24</a:t>
            </a:fld>
            <a:endParaRPr lang="en-US"/>
          </a:p>
        </p:txBody>
      </p:sp>
    </p:spTree>
    <p:extLst>
      <p:ext uri="{BB962C8B-B14F-4D97-AF65-F5344CB8AC3E}">
        <p14:creationId xmlns:p14="http://schemas.microsoft.com/office/powerpoint/2010/main" val="4223527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26</a:t>
            </a:fld>
            <a:endParaRPr lang="en-US"/>
          </a:p>
        </p:txBody>
      </p:sp>
    </p:spTree>
    <p:extLst>
      <p:ext uri="{BB962C8B-B14F-4D97-AF65-F5344CB8AC3E}">
        <p14:creationId xmlns:p14="http://schemas.microsoft.com/office/powerpoint/2010/main" val="3989300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Speaker Notes:</a:t>
            </a:r>
            <a:br>
              <a:rPr lang="en-US" sz="1800" dirty="0"/>
            </a:br>
            <a:r>
              <a:rPr lang="en-US" sz="1600" dirty="0"/>
              <a:t>We have funded the seed stage of research and development ourselves. We need to scale the workforce to bring it to market.</a:t>
            </a:r>
          </a:p>
          <a:p>
            <a:r>
              <a:rPr lang="en-US" sz="1600" dirty="0"/>
              <a:t>– We lock down the governance layer.</a:t>
            </a:r>
            <a:br>
              <a:rPr lang="en-US" sz="1600" dirty="0"/>
            </a:br>
            <a:r>
              <a:rPr lang="en-US" sz="1600" dirty="0"/>
              <a:t>– We stabilize the protocols</a:t>
            </a:r>
            <a:br>
              <a:rPr lang="en-US" sz="1600" dirty="0"/>
            </a:br>
            <a:r>
              <a:rPr lang="en-US" sz="1600" dirty="0"/>
              <a:t>– We run our first certifications.</a:t>
            </a:r>
            <a:br>
              <a:rPr lang="en-US" sz="1600" dirty="0"/>
            </a:br>
            <a:r>
              <a:rPr lang="en-US" sz="1600" dirty="0"/>
              <a:t>– We integrate with 1–2 verticals.</a:t>
            </a:r>
          </a:p>
          <a:p>
            <a:r>
              <a:rPr lang="en-US" sz="1600" dirty="0"/>
              <a:t>In the next round:</a:t>
            </a:r>
            <a:br>
              <a:rPr lang="en-US" sz="1600" dirty="0"/>
            </a:br>
            <a:r>
              <a:rPr lang="en-US" sz="1600" dirty="0"/>
              <a:t>– We commercialize across foundation models.</a:t>
            </a:r>
            <a:br>
              <a:rPr lang="en-US" sz="1600" dirty="0"/>
            </a:br>
            <a:r>
              <a:rPr lang="en-US" sz="1600" dirty="0"/>
              <a:t>– We enter government, defense, medical, and insurance channels.</a:t>
            </a:r>
            <a:br>
              <a:rPr lang="en-US" sz="1600" dirty="0"/>
            </a:br>
            <a:r>
              <a:rPr lang="en-US" sz="1600" dirty="0"/>
              <a:t>– We build certification standards that become industry norms.</a:t>
            </a:r>
            <a:br>
              <a:rPr lang="en-US" sz="1600" dirty="0"/>
            </a:br>
            <a:r>
              <a:rPr lang="en-US" sz="1600" dirty="0"/>
              <a:t>– We expand globally into every high-liability vertical.</a:t>
            </a:r>
          </a:p>
          <a:p>
            <a:r>
              <a:rPr lang="en-US" sz="1600" dirty="0"/>
              <a:t>This is the path by which Runcible becomes the default governance layer for AI.”</a:t>
            </a:r>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27</a:t>
            </a:fld>
            <a:endParaRPr lang="en-US"/>
          </a:p>
        </p:txBody>
      </p:sp>
    </p:spTree>
    <p:extLst>
      <p:ext uri="{BB962C8B-B14F-4D97-AF65-F5344CB8AC3E}">
        <p14:creationId xmlns:p14="http://schemas.microsoft.com/office/powerpoint/2010/main" val="3063627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Speaker Notes:</a:t>
            </a:r>
            <a:br>
              <a:rPr lang="en-US" sz="1800" dirty="0"/>
            </a:br>
            <a:r>
              <a:rPr lang="en-US" sz="1600" dirty="0"/>
              <a:t>We have funded the seed stage of research and development ourselves. We need to scale the workforce to bring it to market.</a:t>
            </a:r>
          </a:p>
          <a:p>
            <a:r>
              <a:rPr lang="en-US" sz="1600" dirty="0"/>
              <a:t>– We lock down the governance layer.</a:t>
            </a:r>
            <a:br>
              <a:rPr lang="en-US" sz="1600" dirty="0"/>
            </a:br>
            <a:r>
              <a:rPr lang="en-US" sz="1600" dirty="0"/>
              <a:t>– We stabilize the protocols</a:t>
            </a:r>
            <a:br>
              <a:rPr lang="en-US" sz="1600" dirty="0"/>
            </a:br>
            <a:r>
              <a:rPr lang="en-US" sz="1600" dirty="0"/>
              <a:t>– We run our first certifications.</a:t>
            </a:r>
            <a:br>
              <a:rPr lang="en-US" sz="1600" dirty="0"/>
            </a:br>
            <a:r>
              <a:rPr lang="en-US" sz="1600" dirty="0"/>
              <a:t>– We integrate with 1–2 verticals.</a:t>
            </a:r>
          </a:p>
          <a:p>
            <a:r>
              <a:rPr lang="en-US" sz="1600" dirty="0"/>
              <a:t>In the next round:</a:t>
            </a:r>
            <a:br>
              <a:rPr lang="en-US" sz="1600" dirty="0"/>
            </a:br>
            <a:r>
              <a:rPr lang="en-US" sz="1600" dirty="0"/>
              <a:t>– We commercialize across foundation models.</a:t>
            </a:r>
            <a:br>
              <a:rPr lang="en-US" sz="1600" dirty="0"/>
            </a:br>
            <a:r>
              <a:rPr lang="en-US" sz="1600" dirty="0"/>
              <a:t>– We enter government, defense, medical, and insurance channels.</a:t>
            </a:r>
            <a:br>
              <a:rPr lang="en-US" sz="1600" dirty="0"/>
            </a:br>
            <a:r>
              <a:rPr lang="en-US" sz="1600" dirty="0"/>
              <a:t>– We build certification standards that become industry norms.</a:t>
            </a:r>
            <a:br>
              <a:rPr lang="en-US" sz="1600" dirty="0"/>
            </a:br>
            <a:r>
              <a:rPr lang="en-US" sz="1600" dirty="0"/>
              <a:t>– We expand globally into every high-liability vertical.</a:t>
            </a:r>
          </a:p>
          <a:p>
            <a:r>
              <a:rPr lang="en-US" sz="1600" dirty="0"/>
              <a:t>This is the path by which Runcible becomes the default governance layer for AI.”</a:t>
            </a:r>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5</a:t>
            </a:fld>
            <a:endParaRPr lang="en-US"/>
          </a:p>
        </p:txBody>
      </p:sp>
    </p:spTree>
    <p:extLst>
      <p:ext uri="{BB962C8B-B14F-4D97-AF65-F5344CB8AC3E}">
        <p14:creationId xmlns:p14="http://schemas.microsoft.com/office/powerpoint/2010/main" val="1055450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28</a:t>
            </a:fld>
            <a:endParaRPr lang="en-US"/>
          </a:p>
        </p:txBody>
      </p:sp>
    </p:spTree>
    <p:extLst>
      <p:ext uri="{BB962C8B-B14F-4D97-AF65-F5344CB8AC3E}">
        <p14:creationId xmlns:p14="http://schemas.microsoft.com/office/powerpoint/2010/main" val="3299628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Speaker Notes:</a:t>
            </a:r>
            <a:br>
              <a:rPr lang="en-US" sz="1800" dirty="0"/>
            </a:br>
            <a:r>
              <a:rPr lang="en-US" sz="1800" dirty="0"/>
              <a:t>Runcible starts from the opposite end:</a:t>
            </a:r>
            <a:br>
              <a:rPr lang="en-US" sz="1800" dirty="0"/>
            </a:br>
            <a:r>
              <a:rPr lang="en-US" sz="1800" dirty="0"/>
              <a:t>We begin with law, truth, cooperation, and liability.</a:t>
            </a:r>
            <a:br>
              <a:rPr lang="en-US" sz="1800" dirty="0"/>
            </a:br>
            <a:r>
              <a:rPr lang="en-US" sz="1800" dirty="0"/>
              <a:t>We built the only computable grammar that can govern machine cognition.</a:t>
            </a:r>
            <a:br>
              <a:rPr lang="en-US" sz="1800" dirty="0"/>
            </a:br>
            <a:r>
              <a:rPr lang="en-US" sz="1800" dirty="0"/>
              <a:t>Foundation models become interchangeable commodities under our governance layer.</a:t>
            </a:r>
            <a:br>
              <a:rPr lang="en-US" sz="1800" dirty="0"/>
            </a:br>
            <a:r>
              <a:rPr lang="en-US" sz="1800" dirty="0"/>
              <a:t>Every frontier model provider will eventually need what we built.</a:t>
            </a:r>
            <a:br>
              <a:rPr lang="en-US" sz="1800" dirty="0"/>
            </a:br>
            <a:r>
              <a:rPr lang="en-US" sz="1800" dirty="0"/>
              <a:t>And we built it first — with decades of deep research amortized into protocols and software.</a:t>
            </a:r>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29</a:t>
            </a:fld>
            <a:endParaRPr lang="en-US"/>
          </a:p>
        </p:txBody>
      </p:sp>
    </p:spTree>
    <p:extLst>
      <p:ext uri="{BB962C8B-B14F-4D97-AF65-F5344CB8AC3E}">
        <p14:creationId xmlns:p14="http://schemas.microsoft.com/office/powerpoint/2010/main" val="3037785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Speaker Notes:</a:t>
            </a:r>
            <a:br>
              <a:rPr lang="en-US" sz="1800" dirty="0"/>
            </a:br>
            <a:r>
              <a:rPr lang="en-US" sz="1600" dirty="0"/>
              <a:t>We have funded the seed stage of research and development ourselves. We need to scale the workforce to bring it to market.</a:t>
            </a:r>
          </a:p>
          <a:p>
            <a:r>
              <a:rPr lang="en-US" sz="1600" dirty="0"/>
              <a:t>– We lock down the governance layer.</a:t>
            </a:r>
            <a:br>
              <a:rPr lang="en-US" sz="1600" dirty="0"/>
            </a:br>
            <a:r>
              <a:rPr lang="en-US" sz="1600" dirty="0"/>
              <a:t>– We stabilize the protocols</a:t>
            </a:r>
            <a:br>
              <a:rPr lang="en-US" sz="1600" dirty="0"/>
            </a:br>
            <a:r>
              <a:rPr lang="en-US" sz="1600" dirty="0"/>
              <a:t>– We run our first certifications.</a:t>
            </a:r>
            <a:br>
              <a:rPr lang="en-US" sz="1600" dirty="0"/>
            </a:br>
            <a:r>
              <a:rPr lang="en-US" sz="1600" dirty="0"/>
              <a:t>– We integrate with 1–2 verticals.</a:t>
            </a:r>
          </a:p>
          <a:p>
            <a:r>
              <a:rPr lang="en-US" sz="1600" dirty="0"/>
              <a:t>In the next round:</a:t>
            </a:r>
            <a:br>
              <a:rPr lang="en-US" sz="1600" dirty="0"/>
            </a:br>
            <a:r>
              <a:rPr lang="en-US" sz="1600" dirty="0"/>
              <a:t>– We commercialize across foundation models.</a:t>
            </a:r>
            <a:br>
              <a:rPr lang="en-US" sz="1600" dirty="0"/>
            </a:br>
            <a:r>
              <a:rPr lang="en-US" sz="1600" dirty="0"/>
              <a:t>– We enter government, defense, medical, and insurance channels.</a:t>
            </a:r>
            <a:br>
              <a:rPr lang="en-US" sz="1600" dirty="0"/>
            </a:br>
            <a:r>
              <a:rPr lang="en-US" sz="1600" dirty="0"/>
              <a:t>– We build certification standards that become industry norms.</a:t>
            </a:r>
            <a:br>
              <a:rPr lang="en-US" sz="1600" dirty="0"/>
            </a:br>
            <a:r>
              <a:rPr lang="en-US" sz="1600" dirty="0"/>
              <a:t>– We expand globally into every high-liability vertical.</a:t>
            </a:r>
          </a:p>
          <a:p>
            <a:r>
              <a:rPr lang="en-US" sz="1600" dirty="0"/>
              <a:t>This is the path by which Runcible becomes the default governance layer for AI.”</a:t>
            </a:r>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30</a:t>
            </a:fld>
            <a:endParaRPr lang="en-US"/>
          </a:p>
        </p:txBody>
      </p:sp>
    </p:spTree>
    <p:extLst>
      <p:ext uri="{BB962C8B-B14F-4D97-AF65-F5344CB8AC3E}">
        <p14:creationId xmlns:p14="http://schemas.microsoft.com/office/powerpoint/2010/main" val="1863184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Speaker Notes:</a:t>
            </a:r>
            <a:br>
              <a:rPr lang="en-US" sz="1800" dirty="0"/>
            </a:br>
            <a:r>
              <a:rPr lang="en-US" sz="1800" dirty="0"/>
              <a:t>Runcible starts from the opposite end:</a:t>
            </a:r>
            <a:br>
              <a:rPr lang="en-US" sz="1800" dirty="0"/>
            </a:br>
            <a:r>
              <a:rPr lang="en-US" sz="1800" dirty="0"/>
              <a:t>We begin with law, truth, cooperation, and liability.</a:t>
            </a:r>
            <a:br>
              <a:rPr lang="en-US" sz="1800" dirty="0"/>
            </a:br>
            <a:r>
              <a:rPr lang="en-US" sz="1800" dirty="0"/>
              <a:t>We built the only computable grammar that can govern machine cognition.</a:t>
            </a:r>
            <a:br>
              <a:rPr lang="en-US" sz="1800" dirty="0"/>
            </a:br>
            <a:r>
              <a:rPr lang="en-US" sz="1800" dirty="0"/>
              <a:t>Foundation models become interchangeable commodities under our governance layer.</a:t>
            </a:r>
            <a:br>
              <a:rPr lang="en-US" sz="1800" dirty="0"/>
            </a:br>
            <a:r>
              <a:rPr lang="en-US" sz="1800" dirty="0"/>
              <a:t>Every frontier model provider will eventually need what we built.</a:t>
            </a:r>
            <a:br>
              <a:rPr lang="en-US" sz="1800" dirty="0"/>
            </a:br>
            <a:r>
              <a:rPr lang="en-US" sz="1800" dirty="0"/>
              <a:t>And we built it first — with decades of deep research amortized into protocols and software.</a:t>
            </a:r>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31</a:t>
            </a:fld>
            <a:endParaRPr lang="en-US"/>
          </a:p>
        </p:txBody>
      </p:sp>
    </p:spTree>
    <p:extLst>
      <p:ext uri="{BB962C8B-B14F-4D97-AF65-F5344CB8AC3E}">
        <p14:creationId xmlns:p14="http://schemas.microsoft.com/office/powerpoint/2010/main" val="4251719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Speaker Notes:</a:t>
            </a:r>
            <a:br>
              <a:rPr lang="en-US" sz="1800" dirty="0"/>
            </a:br>
            <a:r>
              <a:rPr lang="en-US" sz="1600" dirty="0"/>
              <a:t>We have funded the seed stage of research and development ourselves. We need to scale the workforce to bring it to market.</a:t>
            </a:r>
          </a:p>
          <a:p>
            <a:r>
              <a:rPr lang="en-US" sz="1600" dirty="0"/>
              <a:t>– We lock down the governance layer.</a:t>
            </a:r>
            <a:br>
              <a:rPr lang="en-US" sz="1600" dirty="0"/>
            </a:br>
            <a:r>
              <a:rPr lang="en-US" sz="1600" dirty="0"/>
              <a:t>– We stabilize the protocols</a:t>
            </a:r>
            <a:br>
              <a:rPr lang="en-US" sz="1600" dirty="0"/>
            </a:br>
            <a:r>
              <a:rPr lang="en-US" sz="1600" dirty="0"/>
              <a:t>– We run our first certifications.</a:t>
            </a:r>
            <a:br>
              <a:rPr lang="en-US" sz="1600" dirty="0"/>
            </a:br>
            <a:r>
              <a:rPr lang="en-US" sz="1600" dirty="0"/>
              <a:t>– We integrate with 1–2 verticals.</a:t>
            </a:r>
          </a:p>
          <a:p>
            <a:r>
              <a:rPr lang="en-US" sz="1600" dirty="0"/>
              <a:t>In the next round:</a:t>
            </a:r>
            <a:br>
              <a:rPr lang="en-US" sz="1600" dirty="0"/>
            </a:br>
            <a:r>
              <a:rPr lang="en-US" sz="1600" dirty="0"/>
              <a:t>– We commercialize across foundation models.</a:t>
            </a:r>
            <a:br>
              <a:rPr lang="en-US" sz="1600" dirty="0"/>
            </a:br>
            <a:r>
              <a:rPr lang="en-US" sz="1600" dirty="0"/>
              <a:t>– We enter government, defense, medical, and insurance channels.</a:t>
            </a:r>
            <a:br>
              <a:rPr lang="en-US" sz="1600" dirty="0"/>
            </a:br>
            <a:r>
              <a:rPr lang="en-US" sz="1600" dirty="0"/>
              <a:t>– We build certification standards that become industry norms.</a:t>
            </a:r>
            <a:br>
              <a:rPr lang="en-US" sz="1600" dirty="0"/>
            </a:br>
            <a:r>
              <a:rPr lang="en-US" sz="1600" dirty="0"/>
              <a:t>– We expand globally into every high-liability vertical.</a:t>
            </a:r>
          </a:p>
          <a:p>
            <a:r>
              <a:rPr lang="en-US" sz="1600" dirty="0"/>
              <a:t>This is the path by which Runcible becomes the default governance layer for AI.”</a:t>
            </a:r>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33</a:t>
            </a:fld>
            <a:endParaRPr lang="en-US"/>
          </a:p>
        </p:txBody>
      </p:sp>
    </p:spTree>
    <p:extLst>
      <p:ext uri="{BB962C8B-B14F-4D97-AF65-F5344CB8AC3E}">
        <p14:creationId xmlns:p14="http://schemas.microsoft.com/office/powerpoint/2010/main" val="3568979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34</a:t>
            </a:fld>
            <a:endParaRPr lang="en-US"/>
          </a:p>
        </p:txBody>
      </p:sp>
    </p:spTree>
    <p:extLst>
      <p:ext uri="{BB962C8B-B14F-4D97-AF65-F5344CB8AC3E}">
        <p14:creationId xmlns:p14="http://schemas.microsoft.com/office/powerpoint/2010/main" val="1442287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Speaker Notes:</a:t>
            </a:r>
            <a:br>
              <a:rPr lang="en-US" sz="1800" dirty="0"/>
            </a:br>
            <a:r>
              <a:rPr lang="en-US" sz="1800" dirty="0"/>
              <a:t>Let me end on the core message:</a:t>
            </a:r>
            <a:br>
              <a:rPr lang="en-US" sz="1800" dirty="0"/>
            </a:br>
            <a:r>
              <a:rPr lang="en-US" sz="1800" dirty="0"/>
              <a:t>We are not building an assistant.</a:t>
            </a:r>
            <a:br>
              <a:rPr lang="en-US" sz="1800" dirty="0"/>
            </a:br>
            <a:r>
              <a:rPr lang="en-US" sz="1800" dirty="0"/>
              <a:t>We are building the computable rule of law for machines.</a:t>
            </a:r>
            <a:br>
              <a:rPr lang="en-US" sz="1800" dirty="0"/>
            </a:br>
            <a:r>
              <a:rPr lang="en-US" sz="1800" dirty="0"/>
              <a:t>We are building the governance, truth, reciprocity, and liability layer that makes frontier AI sustainable.</a:t>
            </a:r>
            <a:br>
              <a:rPr lang="en-US" sz="1800" dirty="0"/>
            </a:br>
            <a:r>
              <a:rPr lang="en-US" sz="1800" dirty="0"/>
              <a:t>Every major model will need this layer.</a:t>
            </a:r>
            <a:br>
              <a:rPr lang="en-US" sz="1800" dirty="0"/>
            </a:br>
            <a:r>
              <a:rPr lang="en-US" sz="1800" dirty="0"/>
              <a:t>And no one else is building it. </a:t>
            </a:r>
            <a:br>
              <a:rPr lang="en-US" sz="1800" dirty="0"/>
            </a:br>
            <a:r>
              <a:rPr lang="en-US" sz="1800" dirty="0"/>
              <a:t>Runcible is the institutional substrate for the AI age — and the only viable economic solution for frontier AI.</a:t>
            </a:r>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35</a:t>
            </a:fld>
            <a:endParaRPr lang="en-US"/>
          </a:p>
        </p:txBody>
      </p:sp>
    </p:spTree>
    <p:extLst>
      <p:ext uri="{BB962C8B-B14F-4D97-AF65-F5344CB8AC3E}">
        <p14:creationId xmlns:p14="http://schemas.microsoft.com/office/powerpoint/2010/main" val="757940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36</a:t>
            </a:fld>
            <a:endParaRPr lang="en-US"/>
          </a:p>
        </p:txBody>
      </p:sp>
    </p:spTree>
    <p:extLst>
      <p:ext uri="{BB962C8B-B14F-4D97-AF65-F5344CB8AC3E}">
        <p14:creationId xmlns:p14="http://schemas.microsoft.com/office/powerpoint/2010/main" val="12617575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Speaker Notes:</a:t>
            </a:r>
            <a:br>
              <a:rPr lang="en-US" sz="1800" dirty="0"/>
            </a:br>
            <a:r>
              <a:rPr lang="en-US" sz="1800" dirty="0"/>
              <a:t>Let me end on the core message:</a:t>
            </a:r>
            <a:br>
              <a:rPr lang="en-US" sz="1800" dirty="0"/>
            </a:br>
            <a:r>
              <a:rPr lang="en-US" sz="1800" dirty="0"/>
              <a:t>We are not building an assistant.</a:t>
            </a:r>
            <a:br>
              <a:rPr lang="en-US" sz="1800" dirty="0"/>
            </a:br>
            <a:r>
              <a:rPr lang="en-US" sz="1800" dirty="0"/>
              <a:t>We are building the computable rule of law for machines.</a:t>
            </a:r>
            <a:br>
              <a:rPr lang="en-US" sz="1800" dirty="0"/>
            </a:br>
            <a:r>
              <a:rPr lang="en-US" sz="1800" dirty="0"/>
              <a:t>We are building the governance, truth, reciprocity, and liability layer that makes frontier AI sustainable.</a:t>
            </a:r>
            <a:br>
              <a:rPr lang="en-US" sz="1800" dirty="0"/>
            </a:br>
            <a:r>
              <a:rPr lang="en-US" sz="1800" dirty="0"/>
              <a:t>Every major model will need this layer.</a:t>
            </a:r>
            <a:br>
              <a:rPr lang="en-US" sz="1800" dirty="0"/>
            </a:br>
            <a:r>
              <a:rPr lang="en-US" sz="1800" dirty="0"/>
              <a:t>And no one else is building it. </a:t>
            </a:r>
            <a:br>
              <a:rPr lang="en-US" sz="1800" dirty="0"/>
            </a:br>
            <a:r>
              <a:rPr lang="en-US" sz="1800" dirty="0"/>
              <a:t>Runcible is the institutional substrate for the AI age — and the only viable economic solution for frontier AI.</a:t>
            </a:r>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37</a:t>
            </a:fld>
            <a:endParaRPr lang="en-US"/>
          </a:p>
        </p:txBody>
      </p:sp>
    </p:spTree>
    <p:extLst>
      <p:ext uri="{BB962C8B-B14F-4D97-AF65-F5344CB8AC3E}">
        <p14:creationId xmlns:p14="http://schemas.microsoft.com/office/powerpoint/2010/main" val="1988297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Speaker Notes:</a:t>
            </a:r>
            <a:br>
              <a:rPr lang="en-US" sz="1800" dirty="0"/>
            </a:br>
            <a:r>
              <a:rPr lang="en-US" sz="1600" dirty="0"/>
              <a:t>We have funded the seed stage of research and development ourselves. We need to scale the workforce to bring it to market.</a:t>
            </a:r>
          </a:p>
          <a:p>
            <a:r>
              <a:rPr lang="en-US" sz="1600" dirty="0"/>
              <a:t>– We lock down the governance layer.</a:t>
            </a:r>
            <a:br>
              <a:rPr lang="en-US" sz="1600" dirty="0"/>
            </a:br>
            <a:r>
              <a:rPr lang="en-US" sz="1600" dirty="0"/>
              <a:t>– We stabilize the protocols</a:t>
            </a:r>
            <a:br>
              <a:rPr lang="en-US" sz="1600" dirty="0"/>
            </a:br>
            <a:r>
              <a:rPr lang="en-US" sz="1600" dirty="0"/>
              <a:t>– We run our first certifications.</a:t>
            </a:r>
            <a:br>
              <a:rPr lang="en-US" sz="1600" dirty="0"/>
            </a:br>
            <a:r>
              <a:rPr lang="en-US" sz="1600" dirty="0"/>
              <a:t>– We integrate with 1–2 verticals.</a:t>
            </a:r>
          </a:p>
          <a:p>
            <a:r>
              <a:rPr lang="en-US" sz="1600" dirty="0"/>
              <a:t>In the next round:</a:t>
            </a:r>
            <a:br>
              <a:rPr lang="en-US" sz="1600" dirty="0"/>
            </a:br>
            <a:r>
              <a:rPr lang="en-US" sz="1600" dirty="0"/>
              <a:t>– We commercialize across foundation models.</a:t>
            </a:r>
            <a:br>
              <a:rPr lang="en-US" sz="1600" dirty="0"/>
            </a:br>
            <a:r>
              <a:rPr lang="en-US" sz="1600" dirty="0"/>
              <a:t>– We enter government, defense, medical, and insurance channels.</a:t>
            </a:r>
            <a:br>
              <a:rPr lang="en-US" sz="1600" dirty="0"/>
            </a:br>
            <a:r>
              <a:rPr lang="en-US" sz="1600" dirty="0"/>
              <a:t>– We build certification standards that become industry norms.</a:t>
            </a:r>
            <a:br>
              <a:rPr lang="en-US" sz="1600" dirty="0"/>
            </a:br>
            <a:r>
              <a:rPr lang="en-US" sz="1600" dirty="0"/>
              <a:t>– We expand globally into every high-liability vertical.</a:t>
            </a:r>
          </a:p>
          <a:p>
            <a:r>
              <a:rPr lang="en-US" sz="1600" dirty="0"/>
              <a:t>This is the path by which Runcible becomes the default governance layer for AI.”</a:t>
            </a:r>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6</a:t>
            </a:fld>
            <a:endParaRPr lang="en-US"/>
          </a:p>
        </p:txBody>
      </p:sp>
    </p:spTree>
    <p:extLst>
      <p:ext uri="{BB962C8B-B14F-4D97-AF65-F5344CB8AC3E}">
        <p14:creationId xmlns:p14="http://schemas.microsoft.com/office/powerpoint/2010/main" val="2919839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Speaker Notes:</a:t>
            </a:r>
            <a:br>
              <a:rPr lang="en-US" sz="1800" dirty="0"/>
            </a:br>
            <a:r>
              <a:rPr lang="en-US" sz="1600" dirty="0"/>
              <a:t>We have funded the seed stage of research and development ourselves. We need to scale the workforce to bring it to market.</a:t>
            </a:r>
          </a:p>
          <a:p>
            <a:r>
              <a:rPr lang="en-US" sz="1600" dirty="0"/>
              <a:t>– We lock down the governance layer.</a:t>
            </a:r>
            <a:br>
              <a:rPr lang="en-US" sz="1600" dirty="0"/>
            </a:br>
            <a:r>
              <a:rPr lang="en-US" sz="1600" dirty="0"/>
              <a:t>– We stabilize the protocols</a:t>
            </a:r>
            <a:br>
              <a:rPr lang="en-US" sz="1600" dirty="0"/>
            </a:br>
            <a:r>
              <a:rPr lang="en-US" sz="1600" dirty="0"/>
              <a:t>– We run our first certifications.</a:t>
            </a:r>
            <a:br>
              <a:rPr lang="en-US" sz="1600" dirty="0"/>
            </a:br>
            <a:r>
              <a:rPr lang="en-US" sz="1600" dirty="0"/>
              <a:t>– We integrate with 1–2 verticals.</a:t>
            </a:r>
          </a:p>
          <a:p>
            <a:r>
              <a:rPr lang="en-US" sz="1600" dirty="0"/>
              <a:t>In the next round:</a:t>
            </a:r>
            <a:br>
              <a:rPr lang="en-US" sz="1600" dirty="0"/>
            </a:br>
            <a:r>
              <a:rPr lang="en-US" sz="1600" dirty="0"/>
              <a:t>– We commercialize across foundation models.</a:t>
            </a:r>
            <a:br>
              <a:rPr lang="en-US" sz="1600" dirty="0"/>
            </a:br>
            <a:r>
              <a:rPr lang="en-US" sz="1600" dirty="0"/>
              <a:t>– We enter government, defense, medical, and insurance channels.</a:t>
            </a:r>
            <a:br>
              <a:rPr lang="en-US" sz="1600" dirty="0"/>
            </a:br>
            <a:r>
              <a:rPr lang="en-US" sz="1600" dirty="0"/>
              <a:t>– We build certification standards that become industry norms.</a:t>
            </a:r>
            <a:br>
              <a:rPr lang="en-US" sz="1600" dirty="0"/>
            </a:br>
            <a:r>
              <a:rPr lang="en-US" sz="1600" dirty="0"/>
              <a:t>– We expand globally into every high-liability vertical.</a:t>
            </a:r>
          </a:p>
          <a:p>
            <a:r>
              <a:rPr lang="en-US" sz="1600" dirty="0"/>
              <a:t>This is the path by which Runcible becomes the default governance layer for AI.”</a:t>
            </a:r>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7</a:t>
            </a:fld>
            <a:endParaRPr lang="en-US"/>
          </a:p>
        </p:txBody>
      </p:sp>
    </p:spTree>
    <p:extLst>
      <p:ext uri="{BB962C8B-B14F-4D97-AF65-F5344CB8AC3E}">
        <p14:creationId xmlns:p14="http://schemas.microsoft.com/office/powerpoint/2010/main" val="3685459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Speaker Notes:</a:t>
            </a:r>
            <a:br>
              <a:rPr lang="en-US" sz="1800" dirty="0"/>
            </a:br>
            <a:r>
              <a:rPr lang="en-US" sz="1600" dirty="0"/>
              <a:t>We have funded the seed stage of research and development ourselves. We need to scale the workforce to bring it to market.</a:t>
            </a:r>
          </a:p>
          <a:p>
            <a:r>
              <a:rPr lang="en-US" sz="1600" dirty="0"/>
              <a:t>– We lock down the governance layer.</a:t>
            </a:r>
            <a:br>
              <a:rPr lang="en-US" sz="1600" dirty="0"/>
            </a:br>
            <a:r>
              <a:rPr lang="en-US" sz="1600" dirty="0"/>
              <a:t>– We stabilize the protocols</a:t>
            </a:r>
            <a:br>
              <a:rPr lang="en-US" sz="1600" dirty="0"/>
            </a:br>
            <a:r>
              <a:rPr lang="en-US" sz="1600" dirty="0"/>
              <a:t>– We run our first certifications.</a:t>
            </a:r>
            <a:br>
              <a:rPr lang="en-US" sz="1600" dirty="0"/>
            </a:br>
            <a:r>
              <a:rPr lang="en-US" sz="1600" dirty="0"/>
              <a:t>– We integrate with 1–2 verticals.</a:t>
            </a:r>
          </a:p>
          <a:p>
            <a:r>
              <a:rPr lang="en-US" sz="1600" dirty="0"/>
              <a:t>In the next round:</a:t>
            </a:r>
            <a:br>
              <a:rPr lang="en-US" sz="1600" dirty="0"/>
            </a:br>
            <a:r>
              <a:rPr lang="en-US" sz="1600" dirty="0"/>
              <a:t>– We commercialize across foundation models.</a:t>
            </a:r>
            <a:br>
              <a:rPr lang="en-US" sz="1600" dirty="0"/>
            </a:br>
            <a:r>
              <a:rPr lang="en-US" sz="1600" dirty="0"/>
              <a:t>– We enter government, defense, medical, and insurance channels.</a:t>
            </a:r>
            <a:br>
              <a:rPr lang="en-US" sz="1600" dirty="0"/>
            </a:br>
            <a:r>
              <a:rPr lang="en-US" sz="1600" dirty="0"/>
              <a:t>– We build certification standards that become industry norms.</a:t>
            </a:r>
            <a:br>
              <a:rPr lang="en-US" sz="1600" dirty="0"/>
            </a:br>
            <a:r>
              <a:rPr lang="en-US" sz="1600" dirty="0"/>
              <a:t>– We expand globally into every high-liability vertical.</a:t>
            </a:r>
          </a:p>
          <a:p>
            <a:r>
              <a:rPr lang="en-US" sz="1600" dirty="0"/>
              <a:t>This is the path by which Runcible becomes the default governance layer for AI.”</a:t>
            </a:r>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8</a:t>
            </a:fld>
            <a:endParaRPr lang="en-US"/>
          </a:p>
        </p:txBody>
      </p:sp>
    </p:spTree>
    <p:extLst>
      <p:ext uri="{BB962C8B-B14F-4D97-AF65-F5344CB8AC3E}">
        <p14:creationId xmlns:p14="http://schemas.microsoft.com/office/powerpoint/2010/main" val="3681363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Speaker Notes:</a:t>
            </a:r>
            <a:br>
              <a:rPr lang="en-US" sz="1800" dirty="0"/>
            </a:br>
            <a:r>
              <a:rPr lang="en-US" sz="1600" dirty="0"/>
              <a:t>We have funded the seed stage of research and development ourselves. We need to scale the workforce to bring it to market.</a:t>
            </a:r>
          </a:p>
          <a:p>
            <a:r>
              <a:rPr lang="en-US" sz="1600" dirty="0"/>
              <a:t>– We lock down the governance layer.</a:t>
            </a:r>
            <a:br>
              <a:rPr lang="en-US" sz="1600" dirty="0"/>
            </a:br>
            <a:r>
              <a:rPr lang="en-US" sz="1600" dirty="0"/>
              <a:t>– We stabilize the protocols</a:t>
            </a:r>
            <a:br>
              <a:rPr lang="en-US" sz="1600" dirty="0"/>
            </a:br>
            <a:r>
              <a:rPr lang="en-US" sz="1600" dirty="0"/>
              <a:t>– We run our first certifications.</a:t>
            </a:r>
            <a:br>
              <a:rPr lang="en-US" sz="1600" dirty="0"/>
            </a:br>
            <a:r>
              <a:rPr lang="en-US" sz="1600" dirty="0"/>
              <a:t>– We integrate with 1–2 verticals.</a:t>
            </a:r>
          </a:p>
          <a:p>
            <a:r>
              <a:rPr lang="en-US" sz="1600" dirty="0"/>
              <a:t>In the next round:</a:t>
            </a:r>
            <a:br>
              <a:rPr lang="en-US" sz="1600" dirty="0"/>
            </a:br>
            <a:r>
              <a:rPr lang="en-US" sz="1600" dirty="0"/>
              <a:t>– We commercialize across foundation models.</a:t>
            </a:r>
            <a:br>
              <a:rPr lang="en-US" sz="1600" dirty="0"/>
            </a:br>
            <a:r>
              <a:rPr lang="en-US" sz="1600" dirty="0"/>
              <a:t>– We enter government, defense, medical, and insurance channels.</a:t>
            </a:r>
            <a:br>
              <a:rPr lang="en-US" sz="1600" dirty="0"/>
            </a:br>
            <a:r>
              <a:rPr lang="en-US" sz="1600" dirty="0"/>
              <a:t>– We build certification standards that become industry norms.</a:t>
            </a:r>
            <a:br>
              <a:rPr lang="en-US" sz="1600" dirty="0"/>
            </a:br>
            <a:r>
              <a:rPr lang="en-US" sz="1600" dirty="0"/>
              <a:t>– We expand globally into every high-liability vertical.</a:t>
            </a:r>
          </a:p>
          <a:p>
            <a:r>
              <a:rPr lang="en-US" sz="1600" dirty="0"/>
              <a:t>This is the path by which Runcible becomes the default governance layer for AI.”</a:t>
            </a:r>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9</a:t>
            </a:fld>
            <a:endParaRPr lang="en-US"/>
          </a:p>
        </p:txBody>
      </p:sp>
    </p:spTree>
    <p:extLst>
      <p:ext uri="{BB962C8B-B14F-4D97-AF65-F5344CB8AC3E}">
        <p14:creationId xmlns:p14="http://schemas.microsoft.com/office/powerpoint/2010/main" val="3753334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Speaker Notes:</a:t>
            </a:r>
            <a:br>
              <a:rPr lang="en-US" sz="1800" dirty="0"/>
            </a:br>
            <a:r>
              <a:rPr lang="en-US" sz="1600" dirty="0"/>
              <a:t>We have funded the seed stage of research and development ourselves. We need to scale the workforce to bring it to market.</a:t>
            </a:r>
          </a:p>
          <a:p>
            <a:r>
              <a:rPr lang="en-US" sz="1600" dirty="0"/>
              <a:t>– We lock down the governance layer.</a:t>
            </a:r>
            <a:br>
              <a:rPr lang="en-US" sz="1600" dirty="0"/>
            </a:br>
            <a:r>
              <a:rPr lang="en-US" sz="1600" dirty="0"/>
              <a:t>– We stabilize the protocols</a:t>
            </a:r>
            <a:br>
              <a:rPr lang="en-US" sz="1600" dirty="0"/>
            </a:br>
            <a:r>
              <a:rPr lang="en-US" sz="1600" dirty="0"/>
              <a:t>– We run our first certifications.</a:t>
            </a:r>
            <a:br>
              <a:rPr lang="en-US" sz="1600" dirty="0"/>
            </a:br>
            <a:r>
              <a:rPr lang="en-US" sz="1600" dirty="0"/>
              <a:t>– We integrate with 1–2 verticals.</a:t>
            </a:r>
          </a:p>
          <a:p>
            <a:r>
              <a:rPr lang="en-US" sz="1600" dirty="0"/>
              <a:t>In the next round:</a:t>
            </a:r>
            <a:br>
              <a:rPr lang="en-US" sz="1600" dirty="0"/>
            </a:br>
            <a:r>
              <a:rPr lang="en-US" sz="1600" dirty="0"/>
              <a:t>– We commercialize across foundation models.</a:t>
            </a:r>
            <a:br>
              <a:rPr lang="en-US" sz="1600" dirty="0"/>
            </a:br>
            <a:r>
              <a:rPr lang="en-US" sz="1600" dirty="0"/>
              <a:t>– We enter government, defense, medical, and insurance channels.</a:t>
            </a:r>
            <a:br>
              <a:rPr lang="en-US" sz="1600" dirty="0"/>
            </a:br>
            <a:r>
              <a:rPr lang="en-US" sz="1600" dirty="0"/>
              <a:t>– We build certification standards that become industry norms.</a:t>
            </a:r>
            <a:br>
              <a:rPr lang="en-US" sz="1600" dirty="0"/>
            </a:br>
            <a:r>
              <a:rPr lang="en-US" sz="1600" dirty="0"/>
              <a:t>– We expand globally into every high-liability vertical.</a:t>
            </a:r>
          </a:p>
          <a:p>
            <a:r>
              <a:rPr lang="en-US" sz="1600" dirty="0"/>
              <a:t>This is the path by which Runcible becomes the default governance layer for AI.”</a:t>
            </a:r>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10</a:t>
            </a:fld>
            <a:endParaRPr lang="en-US"/>
          </a:p>
        </p:txBody>
      </p:sp>
    </p:spTree>
    <p:extLst>
      <p:ext uri="{BB962C8B-B14F-4D97-AF65-F5344CB8AC3E}">
        <p14:creationId xmlns:p14="http://schemas.microsoft.com/office/powerpoint/2010/main" val="2509673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Speaker Notes:</a:t>
            </a:r>
            <a:br>
              <a:rPr lang="en-US" sz="1800" dirty="0"/>
            </a:br>
            <a:r>
              <a:rPr lang="en-US" sz="1600" dirty="0"/>
              <a:t>We have funded the seed stage of research and development ourselves. We need to scale the workforce to bring it to market.</a:t>
            </a:r>
          </a:p>
          <a:p>
            <a:r>
              <a:rPr lang="en-US" sz="1600" dirty="0"/>
              <a:t>– We lock down the governance layer.</a:t>
            </a:r>
            <a:br>
              <a:rPr lang="en-US" sz="1600" dirty="0"/>
            </a:br>
            <a:r>
              <a:rPr lang="en-US" sz="1600" dirty="0"/>
              <a:t>– We stabilize the protocols</a:t>
            </a:r>
            <a:br>
              <a:rPr lang="en-US" sz="1600" dirty="0"/>
            </a:br>
            <a:r>
              <a:rPr lang="en-US" sz="1600" dirty="0"/>
              <a:t>– We run our first certifications.</a:t>
            </a:r>
            <a:br>
              <a:rPr lang="en-US" sz="1600" dirty="0"/>
            </a:br>
            <a:r>
              <a:rPr lang="en-US" sz="1600" dirty="0"/>
              <a:t>– We integrate with 1–2 verticals.</a:t>
            </a:r>
          </a:p>
          <a:p>
            <a:r>
              <a:rPr lang="en-US" sz="1600" dirty="0"/>
              <a:t>In the next round:</a:t>
            </a:r>
            <a:br>
              <a:rPr lang="en-US" sz="1600" dirty="0"/>
            </a:br>
            <a:r>
              <a:rPr lang="en-US" sz="1600" dirty="0"/>
              <a:t>– We commercialize across foundation models.</a:t>
            </a:r>
            <a:br>
              <a:rPr lang="en-US" sz="1600" dirty="0"/>
            </a:br>
            <a:r>
              <a:rPr lang="en-US" sz="1600" dirty="0"/>
              <a:t>– We enter government, defense, medical, and insurance channels.</a:t>
            </a:r>
            <a:br>
              <a:rPr lang="en-US" sz="1600" dirty="0"/>
            </a:br>
            <a:r>
              <a:rPr lang="en-US" sz="1600" dirty="0"/>
              <a:t>– We build certification standards that become industry norms.</a:t>
            </a:r>
            <a:br>
              <a:rPr lang="en-US" sz="1600" dirty="0"/>
            </a:br>
            <a:r>
              <a:rPr lang="en-US" sz="1600" dirty="0"/>
              <a:t>– We expand globally into every high-liability vertical.</a:t>
            </a:r>
          </a:p>
          <a:p>
            <a:r>
              <a:rPr lang="en-US" sz="1600" dirty="0"/>
              <a:t>This is the path by which Runcible becomes the default governance layer for AI.”</a:t>
            </a:r>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11</a:t>
            </a:fld>
            <a:endParaRPr lang="en-US"/>
          </a:p>
        </p:txBody>
      </p:sp>
    </p:spTree>
    <p:extLst>
      <p:ext uri="{BB962C8B-B14F-4D97-AF65-F5344CB8AC3E}">
        <p14:creationId xmlns:p14="http://schemas.microsoft.com/office/powerpoint/2010/main" val="129394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Speaker Notes:</a:t>
            </a:r>
            <a:br>
              <a:rPr lang="en-US" sz="1800" dirty="0"/>
            </a:br>
            <a:r>
              <a:rPr lang="en-US" sz="1600" dirty="0"/>
              <a:t>We have funded the seed stage of research and development ourselves. We need to scale the workforce to bring it to market.</a:t>
            </a:r>
          </a:p>
          <a:p>
            <a:r>
              <a:rPr lang="en-US" sz="1600" dirty="0"/>
              <a:t>– We lock down the governance layer.</a:t>
            </a:r>
            <a:br>
              <a:rPr lang="en-US" sz="1600" dirty="0"/>
            </a:br>
            <a:r>
              <a:rPr lang="en-US" sz="1600" dirty="0"/>
              <a:t>– We stabilize the protocols</a:t>
            </a:r>
            <a:br>
              <a:rPr lang="en-US" sz="1600" dirty="0"/>
            </a:br>
            <a:r>
              <a:rPr lang="en-US" sz="1600" dirty="0"/>
              <a:t>– We run our first certifications.</a:t>
            </a:r>
            <a:br>
              <a:rPr lang="en-US" sz="1600" dirty="0"/>
            </a:br>
            <a:r>
              <a:rPr lang="en-US" sz="1600" dirty="0"/>
              <a:t>– We integrate with 1–2 verticals.</a:t>
            </a:r>
          </a:p>
          <a:p>
            <a:r>
              <a:rPr lang="en-US" sz="1600" dirty="0"/>
              <a:t>In the next round:</a:t>
            </a:r>
            <a:br>
              <a:rPr lang="en-US" sz="1600" dirty="0"/>
            </a:br>
            <a:r>
              <a:rPr lang="en-US" sz="1600" dirty="0"/>
              <a:t>– We commercialize across foundation models.</a:t>
            </a:r>
            <a:br>
              <a:rPr lang="en-US" sz="1600" dirty="0"/>
            </a:br>
            <a:r>
              <a:rPr lang="en-US" sz="1600" dirty="0"/>
              <a:t>– We enter government, defense, medical, and insurance channels.</a:t>
            </a:r>
            <a:br>
              <a:rPr lang="en-US" sz="1600" dirty="0"/>
            </a:br>
            <a:r>
              <a:rPr lang="en-US" sz="1600" dirty="0"/>
              <a:t>– We build certification standards that become industry norms.</a:t>
            </a:r>
            <a:br>
              <a:rPr lang="en-US" sz="1600" dirty="0"/>
            </a:br>
            <a:r>
              <a:rPr lang="en-US" sz="1600" dirty="0"/>
              <a:t>– We expand globally into every high-liability vertical.</a:t>
            </a:r>
          </a:p>
          <a:p>
            <a:r>
              <a:rPr lang="en-US" sz="1600" dirty="0"/>
              <a:t>This is the path by which Runcible becomes the default governance layer for AI.”</a:t>
            </a:r>
          </a:p>
        </p:txBody>
      </p:sp>
      <p:sp>
        <p:nvSpPr>
          <p:cNvPr id="4" name="Date Placeholder 3"/>
          <p:cNvSpPr>
            <a:spLocks noGrp="1"/>
          </p:cNvSpPr>
          <p:nvPr>
            <p:ph type="dt" idx="1"/>
          </p:nvPr>
        </p:nvSpPr>
        <p:spPr/>
        <p:txBody>
          <a:bodyPr/>
          <a:lstStyle/>
          <a:p>
            <a:r>
              <a:rPr lang="en-US"/>
              <a:t>9/25/2025</a:t>
            </a:r>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8645806-9D33-4A8B-872A-381B8D06FD4B}" type="slidenum">
              <a:rPr lang="en-US" smtClean="0"/>
              <a:t>12</a:t>
            </a:fld>
            <a:endParaRPr lang="en-US"/>
          </a:p>
        </p:txBody>
      </p:sp>
    </p:spTree>
    <p:extLst>
      <p:ext uri="{BB962C8B-B14F-4D97-AF65-F5344CB8AC3E}">
        <p14:creationId xmlns:p14="http://schemas.microsoft.com/office/powerpoint/2010/main" val="3903909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02DE-9446-2049-B348-3C80D86812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EF2127-A969-2E47-B671-ED91AC09AB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E167A8-34D5-1841-AFF2-A6883FE109EB}"/>
              </a:ext>
            </a:extLst>
          </p:cNvPr>
          <p:cNvSpPr>
            <a:spLocks noGrp="1"/>
          </p:cNvSpPr>
          <p:nvPr>
            <p:ph type="dt" sz="half" idx="10"/>
          </p:nvPr>
        </p:nvSpPr>
        <p:spPr/>
        <p:txBody>
          <a:bodyPr/>
          <a:lstStyle/>
          <a:p>
            <a:fld id="{96D4C006-0C6B-4C49-9534-099A3F9B3DAC}" type="datetimeFigureOut">
              <a:rPr lang="en-US" smtClean="0"/>
              <a:t>5/21/26</a:t>
            </a:fld>
            <a:endParaRPr lang="en-US"/>
          </a:p>
        </p:txBody>
      </p:sp>
      <p:sp>
        <p:nvSpPr>
          <p:cNvPr id="5" name="Footer Placeholder 4">
            <a:extLst>
              <a:ext uri="{FF2B5EF4-FFF2-40B4-BE49-F238E27FC236}">
                <a16:creationId xmlns:a16="http://schemas.microsoft.com/office/drawing/2014/main" id="{473B2356-9F95-AB48-9EC3-7AB0E35D88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C0570D-1861-4442-B3B8-B0D5A9481304}"/>
              </a:ext>
            </a:extLst>
          </p:cNvPr>
          <p:cNvSpPr>
            <a:spLocks noGrp="1"/>
          </p:cNvSpPr>
          <p:nvPr>
            <p:ph type="sldNum" sz="quarter" idx="12"/>
          </p:nvPr>
        </p:nvSpPr>
        <p:spPr/>
        <p:txBody>
          <a:bodyPr/>
          <a:lstStyle/>
          <a:p>
            <a:fld id="{00FCE201-74C3-F741-8790-AC7456BD33BF}" type="slidenum">
              <a:rPr lang="en-US" smtClean="0"/>
              <a:t>‹#›</a:t>
            </a:fld>
            <a:endParaRPr lang="en-US"/>
          </a:p>
        </p:txBody>
      </p:sp>
    </p:spTree>
    <p:extLst>
      <p:ext uri="{BB962C8B-B14F-4D97-AF65-F5344CB8AC3E}">
        <p14:creationId xmlns:p14="http://schemas.microsoft.com/office/powerpoint/2010/main" val="3899319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857FB-C481-9443-A54F-85161CAA61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A49FC2-9B9F-1042-9C8A-C220F20825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575A0-3560-F040-B8B8-3817299F841D}"/>
              </a:ext>
            </a:extLst>
          </p:cNvPr>
          <p:cNvSpPr>
            <a:spLocks noGrp="1"/>
          </p:cNvSpPr>
          <p:nvPr>
            <p:ph type="dt" sz="half" idx="10"/>
          </p:nvPr>
        </p:nvSpPr>
        <p:spPr/>
        <p:txBody>
          <a:bodyPr/>
          <a:lstStyle/>
          <a:p>
            <a:fld id="{96D4C006-0C6B-4C49-9534-099A3F9B3DAC}" type="datetimeFigureOut">
              <a:rPr lang="en-US" smtClean="0"/>
              <a:t>5/21/26</a:t>
            </a:fld>
            <a:endParaRPr lang="en-US"/>
          </a:p>
        </p:txBody>
      </p:sp>
      <p:sp>
        <p:nvSpPr>
          <p:cNvPr id="5" name="Footer Placeholder 4">
            <a:extLst>
              <a:ext uri="{FF2B5EF4-FFF2-40B4-BE49-F238E27FC236}">
                <a16:creationId xmlns:a16="http://schemas.microsoft.com/office/drawing/2014/main" id="{40CFF7F9-73C7-6147-B2DA-53661E728B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4A0FC2-6B2C-F049-9E46-A7058A84606D}"/>
              </a:ext>
            </a:extLst>
          </p:cNvPr>
          <p:cNvSpPr>
            <a:spLocks noGrp="1"/>
          </p:cNvSpPr>
          <p:nvPr>
            <p:ph type="sldNum" sz="quarter" idx="12"/>
          </p:nvPr>
        </p:nvSpPr>
        <p:spPr/>
        <p:txBody>
          <a:bodyPr/>
          <a:lstStyle/>
          <a:p>
            <a:fld id="{00FCE201-74C3-F741-8790-AC7456BD33BF}" type="slidenum">
              <a:rPr lang="en-US" smtClean="0"/>
              <a:t>‹#›</a:t>
            </a:fld>
            <a:endParaRPr lang="en-US"/>
          </a:p>
        </p:txBody>
      </p:sp>
    </p:spTree>
    <p:extLst>
      <p:ext uri="{BB962C8B-B14F-4D97-AF65-F5344CB8AC3E}">
        <p14:creationId xmlns:p14="http://schemas.microsoft.com/office/powerpoint/2010/main" val="1314020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C585B8-6B87-9846-854E-397D81E11C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9C8280-2A5C-2F4B-BCC7-165A4AD1AF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56B0B-9AC8-BF40-9068-FB3D6378E656}"/>
              </a:ext>
            </a:extLst>
          </p:cNvPr>
          <p:cNvSpPr>
            <a:spLocks noGrp="1"/>
          </p:cNvSpPr>
          <p:nvPr>
            <p:ph type="dt" sz="half" idx="10"/>
          </p:nvPr>
        </p:nvSpPr>
        <p:spPr/>
        <p:txBody>
          <a:bodyPr/>
          <a:lstStyle/>
          <a:p>
            <a:fld id="{96D4C006-0C6B-4C49-9534-099A3F9B3DAC}" type="datetimeFigureOut">
              <a:rPr lang="en-US" smtClean="0"/>
              <a:t>5/21/26</a:t>
            </a:fld>
            <a:endParaRPr lang="en-US"/>
          </a:p>
        </p:txBody>
      </p:sp>
      <p:sp>
        <p:nvSpPr>
          <p:cNvPr id="5" name="Footer Placeholder 4">
            <a:extLst>
              <a:ext uri="{FF2B5EF4-FFF2-40B4-BE49-F238E27FC236}">
                <a16:creationId xmlns:a16="http://schemas.microsoft.com/office/drawing/2014/main" id="{9EE954F5-718A-5643-9C07-6EF08F8D94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EEAA4-0EFA-8D45-ADF8-6BE55FF14D49}"/>
              </a:ext>
            </a:extLst>
          </p:cNvPr>
          <p:cNvSpPr>
            <a:spLocks noGrp="1"/>
          </p:cNvSpPr>
          <p:nvPr>
            <p:ph type="sldNum" sz="quarter" idx="12"/>
          </p:nvPr>
        </p:nvSpPr>
        <p:spPr/>
        <p:txBody>
          <a:bodyPr/>
          <a:lstStyle/>
          <a:p>
            <a:fld id="{00FCE201-74C3-F741-8790-AC7456BD33BF}" type="slidenum">
              <a:rPr lang="en-US" smtClean="0"/>
              <a:t>‹#›</a:t>
            </a:fld>
            <a:endParaRPr lang="en-US"/>
          </a:p>
        </p:txBody>
      </p:sp>
    </p:spTree>
    <p:extLst>
      <p:ext uri="{BB962C8B-B14F-4D97-AF65-F5344CB8AC3E}">
        <p14:creationId xmlns:p14="http://schemas.microsoft.com/office/powerpoint/2010/main" val="2470787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997F9-4F20-E345-A951-D976624D61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20BAF5-7331-8E4F-8156-E2637592F3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3B959-CE05-CC4E-B694-AF261F564716}"/>
              </a:ext>
            </a:extLst>
          </p:cNvPr>
          <p:cNvSpPr>
            <a:spLocks noGrp="1"/>
          </p:cNvSpPr>
          <p:nvPr>
            <p:ph type="dt" sz="half" idx="10"/>
          </p:nvPr>
        </p:nvSpPr>
        <p:spPr/>
        <p:txBody>
          <a:bodyPr/>
          <a:lstStyle/>
          <a:p>
            <a:fld id="{96D4C006-0C6B-4C49-9534-099A3F9B3DAC}" type="datetimeFigureOut">
              <a:rPr lang="en-US" smtClean="0"/>
              <a:t>5/21/26</a:t>
            </a:fld>
            <a:endParaRPr lang="en-US"/>
          </a:p>
        </p:txBody>
      </p:sp>
      <p:sp>
        <p:nvSpPr>
          <p:cNvPr id="5" name="Footer Placeholder 4">
            <a:extLst>
              <a:ext uri="{FF2B5EF4-FFF2-40B4-BE49-F238E27FC236}">
                <a16:creationId xmlns:a16="http://schemas.microsoft.com/office/drawing/2014/main" id="{7C04B4A0-D70A-CD48-BCE3-EE8DA4C307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4CF347-36DF-0B40-85CD-541363897C86}"/>
              </a:ext>
            </a:extLst>
          </p:cNvPr>
          <p:cNvSpPr>
            <a:spLocks noGrp="1"/>
          </p:cNvSpPr>
          <p:nvPr>
            <p:ph type="sldNum" sz="quarter" idx="12"/>
          </p:nvPr>
        </p:nvSpPr>
        <p:spPr/>
        <p:txBody>
          <a:bodyPr/>
          <a:lstStyle/>
          <a:p>
            <a:fld id="{00FCE201-74C3-F741-8790-AC7456BD33BF}" type="slidenum">
              <a:rPr lang="en-US" smtClean="0"/>
              <a:t>‹#›</a:t>
            </a:fld>
            <a:endParaRPr lang="en-US"/>
          </a:p>
        </p:txBody>
      </p:sp>
    </p:spTree>
    <p:extLst>
      <p:ext uri="{BB962C8B-B14F-4D97-AF65-F5344CB8AC3E}">
        <p14:creationId xmlns:p14="http://schemas.microsoft.com/office/powerpoint/2010/main" val="88510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5EE7A-E868-024C-ADD6-B318E5514F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A37250-44DE-DA4B-BAB7-A583E9BB5E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83E4C7-A629-1746-B243-9251C473E60F}"/>
              </a:ext>
            </a:extLst>
          </p:cNvPr>
          <p:cNvSpPr>
            <a:spLocks noGrp="1"/>
          </p:cNvSpPr>
          <p:nvPr>
            <p:ph type="dt" sz="half" idx="10"/>
          </p:nvPr>
        </p:nvSpPr>
        <p:spPr/>
        <p:txBody>
          <a:bodyPr/>
          <a:lstStyle/>
          <a:p>
            <a:fld id="{96D4C006-0C6B-4C49-9534-099A3F9B3DAC}" type="datetimeFigureOut">
              <a:rPr lang="en-US" smtClean="0"/>
              <a:t>5/21/26</a:t>
            </a:fld>
            <a:endParaRPr lang="en-US"/>
          </a:p>
        </p:txBody>
      </p:sp>
      <p:sp>
        <p:nvSpPr>
          <p:cNvPr id="5" name="Footer Placeholder 4">
            <a:extLst>
              <a:ext uri="{FF2B5EF4-FFF2-40B4-BE49-F238E27FC236}">
                <a16:creationId xmlns:a16="http://schemas.microsoft.com/office/drawing/2014/main" id="{B55F4BF6-634A-8D4B-8D5F-9FB890A6A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72B7C-2AE3-CD48-9AB2-272C3721413E}"/>
              </a:ext>
            </a:extLst>
          </p:cNvPr>
          <p:cNvSpPr>
            <a:spLocks noGrp="1"/>
          </p:cNvSpPr>
          <p:nvPr>
            <p:ph type="sldNum" sz="quarter" idx="12"/>
          </p:nvPr>
        </p:nvSpPr>
        <p:spPr/>
        <p:txBody>
          <a:bodyPr/>
          <a:lstStyle/>
          <a:p>
            <a:fld id="{00FCE201-74C3-F741-8790-AC7456BD33BF}" type="slidenum">
              <a:rPr lang="en-US" smtClean="0"/>
              <a:t>‹#›</a:t>
            </a:fld>
            <a:endParaRPr lang="en-US"/>
          </a:p>
        </p:txBody>
      </p:sp>
    </p:spTree>
    <p:extLst>
      <p:ext uri="{BB962C8B-B14F-4D97-AF65-F5344CB8AC3E}">
        <p14:creationId xmlns:p14="http://schemas.microsoft.com/office/powerpoint/2010/main" val="514730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9A5AB-2A92-784B-9DE9-01959580B9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6F0652-D68F-7E48-820D-4164291D42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FC8B69-A09B-7341-9310-BEBAE213F4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979DEE-2B39-024A-9963-79890BF1F087}"/>
              </a:ext>
            </a:extLst>
          </p:cNvPr>
          <p:cNvSpPr>
            <a:spLocks noGrp="1"/>
          </p:cNvSpPr>
          <p:nvPr>
            <p:ph type="dt" sz="half" idx="10"/>
          </p:nvPr>
        </p:nvSpPr>
        <p:spPr/>
        <p:txBody>
          <a:bodyPr/>
          <a:lstStyle/>
          <a:p>
            <a:fld id="{96D4C006-0C6B-4C49-9534-099A3F9B3DAC}" type="datetimeFigureOut">
              <a:rPr lang="en-US" smtClean="0"/>
              <a:t>5/21/26</a:t>
            </a:fld>
            <a:endParaRPr lang="en-US"/>
          </a:p>
        </p:txBody>
      </p:sp>
      <p:sp>
        <p:nvSpPr>
          <p:cNvPr id="6" name="Footer Placeholder 5">
            <a:extLst>
              <a:ext uri="{FF2B5EF4-FFF2-40B4-BE49-F238E27FC236}">
                <a16:creationId xmlns:a16="http://schemas.microsoft.com/office/drawing/2014/main" id="{F2C9E035-72EA-2447-BFE9-EF39A22A0C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8DFDC4-7067-2C4D-9DD7-E10EB1E6D518}"/>
              </a:ext>
            </a:extLst>
          </p:cNvPr>
          <p:cNvSpPr>
            <a:spLocks noGrp="1"/>
          </p:cNvSpPr>
          <p:nvPr>
            <p:ph type="sldNum" sz="quarter" idx="12"/>
          </p:nvPr>
        </p:nvSpPr>
        <p:spPr/>
        <p:txBody>
          <a:bodyPr/>
          <a:lstStyle/>
          <a:p>
            <a:fld id="{00FCE201-74C3-F741-8790-AC7456BD33BF}" type="slidenum">
              <a:rPr lang="en-US" smtClean="0"/>
              <a:t>‹#›</a:t>
            </a:fld>
            <a:endParaRPr lang="en-US"/>
          </a:p>
        </p:txBody>
      </p:sp>
    </p:spTree>
    <p:extLst>
      <p:ext uri="{BB962C8B-B14F-4D97-AF65-F5344CB8AC3E}">
        <p14:creationId xmlns:p14="http://schemas.microsoft.com/office/powerpoint/2010/main" val="241877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DBA86-2510-F642-9E49-219B7BD5DA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D2C30-C374-3846-901A-C22EDF9CED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38749-475F-D846-A449-F4723F310B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AA14B5-8786-D241-A4AC-B462DFBFEC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F2050B-0BAD-984F-BA6A-490C233350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A3EFBD-7FB6-2748-82F5-D8C44F27E443}"/>
              </a:ext>
            </a:extLst>
          </p:cNvPr>
          <p:cNvSpPr>
            <a:spLocks noGrp="1"/>
          </p:cNvSpPr>
          <p:nvPr>
            <p:ph type="dt" sz="half" idx="10"/>
          </p:nvPr>
        </p:nvSpPr>
        <p:spPr/>
        <p:txBody>
          <a:bodyPr/>
          <a:lstStyle/>
          <a:p>
            <a:fld id="{96D4C006-0C6B-4C49-9534-099A3F9B3DAC}" type="datetimeFigureOut">
              <a:rPr lang="en-US" smtClean="0"/>
              <a:t>5/21/26</a:t>
            </a:fld>
            <a:endParaRPr lang="en-US"/>
          </a:p>
        </p:txBody>
      </p:sp>
      <p:sp>
        <p:nvSpPr>
          <p:cNvPr id="8" name="Footer Placeholder 7">
            <a:extLst>
              <a:ext uri="{FF2B5EF4-FFF2-40B4-BE49-F238E27FC236}">
                <a16:creationId xmlns:a16="http://schemas.microsoft.com/office/drawing/2014/main" id="{24D02D0A-E1CD-4944-A033-13E72A3D3C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58751F-672D-7A45-9975-6E15F1ACF590}"/>
              </a:ext>
            </a:extLst>
          </p:cNvPr>
          <p:cNvSpPr>
            <a:spLocks noGrp="1"/>
          </p:cNvSpPr>
          <p:nvPr>
            <p:ph type="sldNum" sz="quarter" idx="12"/>
          </p:nvPr>
        </p:nvSpPr>
        <p:spPr/>
        <p:txBody>
          <a:bodyPr/>
          <a:lstStyle/>
          <a:p>
            <a:fld id="{00FCE201-74C3-F741-8790-AC7456BD33BF}" type="slidenum">
              <a:rPr lang="en-US" smtClean="0"/>
              <a:t>‹#›</a:t>
            </a:fld>
            <a:endParaRPr lang="en-US"/>
          </a:p>
        </p:txBody>
      </p:sp>
    </p:spTree>
    <p:extLst>
      <p:ext uri="{BB962C8B-B14F-4D97-AF65-F5344CB8AC3E}">
        <p14:creationId xmlns:p14="http://schemas.microsoft.com/office/powerpoint/2010/main" val="2561660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28B89-602A-0A4B-821C-C563CED312AF}"/>
              </a:ext>
            </a:extLst>
          </p:cNvPr>
          <p:cNvSpPr>
            <a:spLocks noGrp="1"/>
          </p:cNvSpPr>
          <p:nvPr>
            <p:ph type="title"/>
          </p:nvPr>
        </p:nvSpPr>
        <p:spPr>
          <a:xfrm>
            <a:off x="440253" y="365126"/>
            <a:ext cx="11107733" cy="384048"/>
          </a:xfrm>
        </p:spPr>
        <p:txBody>
          <a:bodyPr>
            <a:noAutofit/>
          </a:bodyPr>
          <a:lstStyle>
            <a:lvl1pPr>
              <a:defRPr sz="3600"/>
            </a:lvl1pPr>
          </a:lstStyle>
          <a:p>
            <a:r>
              <a:rPr lang="en-US" dirty="0"/>
              <a:t>Click to edit Master title style</a:t>
            </a:r>
          </a:p>
        </p:txBody>
      </p:sp>
      <p:pic>
        <p:nvPicPr>
          <p:cNvPr id="6" name="Picture 5">
            <a:extLst>
              <a:ext uri="{FF2B5EF4-FFF2-40B4-BE49-F238E27FC236}">
                <a16:creationId xmlns:a16="http://schemas.microsoft.com/office/drawing/2014/main" id="{32F40403-540F-EB4C-BA40-C1E699B89E92}"/>
              </a:ext>
            </a:extLst>
          </p:cNvPr>
          <p:cNvPicPr>
            <a:picLocks noChangeAspect="1"/>
          </p:cNvPicPr>
          <p:nvPr userDrawn="1"/>
        </p:nvPicPr>
        <p:blipFill>
          <a:blip r:embed="rId2">
            <a:lum bright="70000" contrast="-70000"/>
          </a:blip>
          <a:stretch>
            <a:fillRect/>
          </a:stretch>
        </p:blipFill>
        <p:spPr>
          <a:xfrm>
            <a:off x="440254" y="6296981"/>
            <a:ext cx="1398686" cy="384048"/>
          </a:xfrm>
          <a:prstGeom prst="rect">
            <a:avLst/>
          </a:prstGeom>
        </p:spPr>
      </p:pic>
      <p:sp>
        <p:nvSpPr>
          <p:cNvPr id="7" name="Slide Number Placeholder 6">
            <a:extLst>
              <a:ext uri="{FF2B5EF4-FFF2-40B4-BE49-F238E27FC236}">
                <a16:creationId xmlns:a16="http://schemas.microsoft.com/office/drawing/2014/main" id="{751316E6-B369-BF47-9D7B-A7F39F84824E}"/>
              </a:ext>
            </a:extLst>
          </p:cNvPr>
          <p:cNvSpPr txBox="1">
            <a:spLocks/>
          </p:cNvSpPr>
          <p:nvPr userDrawn="1"/>
        </p:nvSpPr>
        <p:spPr>
          <a:xfrm>
            <a:off x="11430442" y="6356350"/>
            <a:ext cx="54864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3ADE164-D45A-44D8-82C5-2E0962BB70DA}" type="slidenum">
              <a:rPr lang="en-ZA" smtClean="0"/>
              <a:pPr algn="ctr"/>
              <a:t>‹#›</a:t>
            </a:fld>
            <a:endParaRPr lang="en-ZA" dirty="0"/>
          </a:p>
        </p:txBody>
      </p:sp>
      <p:sp>
        <p:nvSpPr>
          <p:cNvPr id="8" name="Slide Number Placeholder 6">
            <a:extLst>
              <a:ext uri="{FF2B5EF4-FFF2-40B4-BE49-F238E27FC236}">
                <a16:creationId xmlns:a16="http://schemas.microsoft.com/office/drawing/2014/main" id="{4CAA3035-F576-BD48-8C35-6BEEBD4A36E2}"/>
              </a:ext>
            </a:extLst>
          </p:cNvPr>
          <p:cNvSpPr txBox="1">
            <a:spLocks/>
          </p:cNvSpPr>
          <p:nvPr userDrawn="1"/>
        </p:nvSpPr>
        <p:spPr>
          <a:xfrm>
            <a:off x="10323759" y="6346825"/>
            <a:ext cx="10972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54301A3-9071-4C4C-A241-2FD22E979225}" type="datetime1">
              <a:rPr lang="en-US" smtClean="0"/>
              <a:pPr algn="r"/>
              <a:t>5/21/26</a:t>
            </a:fld>
            <a:endParaRPr lang="en-ZA" dirty="0"/>
          </a:p>
        </p:txBody>
      </p:sp>
      <p:sp>
        <p:nvSpPr>
          <p:cNvPr id="9" name="TextBox 8">
            <a:extLst>
              <a:ext uri="{FF2B5EF4-FFF2-40B4-BE49-F238E27FC236}">
                <a16:creationId xmlns:a16="http://schemas.microsoft.com/office/drawing/2014/main" id="{5797A0F0-9F20-6F4D-A19B-D42C9AB619D8}"/>
              </a:ext>
            </a:extLst>
          </p:cNvPr>
          <p:cNvSpPr txBox="1"/>
          <p:nvPr userDrawn="1"/>
        </p:nvSpPr>
        <p:spPr>
          <a:xfrm>
            <a:off x="2897816" y="6389746"/>
            <a:ext cx="6400800" cy="261610"/>
          </a:xfrm>
          <a:prstGeom prst="rect">
            <a:avLst/>
          </a:prstGeom>
          <a:noFill/>
        </p:spPr>
        <p:txBody>
          <a:bodyPr wrap="square">
            <a:spAutoFit/>
          </a:bodyPr>
          <a:lstStyle/>
          <a:p>
            <a:pPr marL="0" marR="0" algn="ctr">
              <a:buNone/>
            </a:pPr>
            <a:r>
              <a:rPr lang="en-US" sz="1100" i="1" dirty="0">
                <a:solidFill>
                  <a:schemeClr val="bg1">
                    <a:lumMod val="50000"/>
                  </a:schemeClr>
                </a:solidFill>
                <a:effectLst/>
                <a:latin typeface="Segoe UI" panose="020B0502040204020203" pitchFamily="34" charset="0"/>
                <a:ea typeface="Times New Roman" panose="02020603050405020304" pitchFamily="18" charset="0"/>
                <a:cs typeface="Segoe UI" panose="020B0502040204020203" pitchFamily="34" charset="0"/>
              </a:rPr>
              <a:t>© Runcible Inc. – Proprietary and Confidential. Unauthorized distribution or disclosure is prohibited.</a:t>
            </a:r>
            <a:endParaRPr lang="en-US" sz="1800" i="1" dirty="0">
              <a:solidFill>
                <a:schemeClr val="bg1">
                  <a:lumMod val="50000"/>
                </a:schemeClr>
              </a:solidFill>
              <a:effectLst/>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4022340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A477CE-96A2-1C4A-A5D6-BE50FE576AA3}"/>
              </a:ext>
            </a:extLst>
          </p:cNvPr>
          <p:cNvSpPr>
            <a:spLocks noGrp="1"/>
          </p:cNvSpPr>
          <p:nvPr>
            <p:ph type="dt" sz="half" idx="10"/>
          </p:nvPr>
        </p:nvSpPr>
        <p:spPr/>
        <p:txBody>
          <a:bodyPr/>
          <a:lstStyle/>
          <a:p>
            <a:fld id="{96D4C006-0C6B-4C49-9534-099A3F9B3DAC}" type="datetimeFigureOut">
              <a:rPr lang="en-US" smtClean="0"/>
              <a:t>5/21/26</a:t>
            </a:fld>
            <a:endParaRPr lang="en-US"/>
          </a:p>
        </p:txBody>
      </p:sp>
      <p:sp>
        <p:nvSpPr>
          <p:cNvPr id="3" name="Footer Placeholder 2">
            <a:extLst>
              <a:ext uri="{FF2B5EF4-FFF2-40B4-BE49-F238E27FC236}">
                <a16:creationId xmlns:a16="http://schemas.microsoft.com/office/drawing/2014/main" id="{05A10BF8-5B45-4C47-9878-404AD402E1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C07FAF-A68D-7740-A456-9000CF98AFF8}"/>
              </a:ext>
            </a:extLst>
          </p:cNvPr>
          <p:cNvSpPr>
            <a:spLocks noGrp="1"/>
          </p:cNvSpPr>
          <p:nvPr>
            <p:ph type="sldNum" sz="quarter" idx="12"/>
          </p:nvPr>
        </p:nvSpPr>
        <p:spPr/>
        <p:txBody>
          <a:bodyPr/>
          <a:lstStyle/>
          <a:p>
            <a:fld id="{00FCE201-74C3-F741-8790-AC7456BD33BF}" type="slidenum">
              <a:rPr lang="en-US" smtClean="0"/>
              <a:t>‹#›</a:t>
            </a:fld>
            <a:endParaRPr lang="en-US"/>
          </a:p>
        </p:txBody>
      </p:sp>
    </p:spTree>
    <p:extLst>
      <p:ext uri="{BB962C8B-B14F-4D97-AF65-F5344CB8AC3E}">
        <p14:creationId xmlns:p14="http://schemas.microsoft.com/office/powerpoint/2010/main" val="255172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F09BA-29FD-F540-95FE-525AAA5DDC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2FE9FB-B920-AB40-A25C-870A8F0FF4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079701-9F34-AA4C-A18E-C44E5F5944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A15E60-7074-B440-958C-5869F73E7A02}"/>
              </a:ext>
            </a:extLst>
          </p:cNvPr>
          <p:cNvSpPr>
            <a:spLocks noGrp="1"/>
          </p:cNvSpPr>
          <p:nvPr>
            <p:ph type="dt" sz="half" idx="10"/>
          </p:nvPr>
        </p:nvSpPr>
        <p:spPr/>
        <p:txBody>
          <a:bodyPr/>
          <a:lstStyle/>
          <a:p>
            <a:fld id="{96D4C006-0C6B-4C49-9534-099A3F9B3DAC}" type="datetimeFigureOut">
              <a:rPr lang="en-US" smtClean="0"/>
              <a:t>5/21/26</a:t>
            </a:fld>
            <a:endParaRPr lang="en-US"/>
          </a:p>
        </p:txBody>
      </p:sp>
      <p:sp>
        <p:nvSpPr>
          <p:cNvPr id="6" name="Footer Placeholder 5">
            <a:extLst>
              <a:ext uri="{FF2B5EF4-FFF2-40B4-BE49-F238E27FC236}">
                <a16:creationId xmlns:a16="http://schemas.microsoft.com/office/drawing/2014/main" id="{244F3537-A696-D645-987B-25C45261F0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F0D6DA-4741-2C4F-BAF1-60D2ECA2F540}"/>
              </a:ext>
            </a:extLst>
          </p:cNvPr>
          <p:cNvSpPr>
            <a:spLocks noGrp="1"/>
          </p:cNvSpPr>
          <p:nvPr>
            <p:ph type="sldNum" sz="quarter" idx="12"/>
          </p:nvPr>
        </p:nvSpPr>
        <p:spPr/>
        <p:txBody>
          <a:bodyPr/>
          <a:lstStyle/>
          <a:p>
            <a:fld id="{00FCE201-74C3-F741-8790-AC7456BD33BF}" type="slidenum">
              <a:rPr lang="en-US" smtClean="0"/>
              <a:t>‹#›</a:t>
            </a:fld>
            <a:endParaRPr lang="en-US"/>
          </a:p>
        </p:txBody>
      </p:sp>
    </p:spTree>
    <p:extLst>
      <p:ext uri="{BB962C8B-B14F-4D97-AF65-F5344CB8AC3E}">
        <p14:creationId xmlns:p14="http://schemas.microsoft.com/office/powerpoint/2010/main" val="1925137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A4CFF-8A16-A240-BBD4-F38ECB9696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332F47-3774-434F-9ECE-D512FDE510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B2DB99-9DD3-8149-AB97-22C08BB81E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A51C43-3428-2948-A673-78BB75165FC6}"/>
              </a:ext>
            </a:extLst>
          </p:cNvPr>
          <p:cNvSpPr>
            <a:spLocks noGrp="1"/>
          </p:cNvSpPr>
          <p:nvPr>
            <p:ph type="dt" sz="half" idx="10"/>
          </p:nvPr>
        </p:nvSpPr>
        <p:spPr/>
        <p:txBody>
          <a:bodyPr/>
          <a:lstStyle/>
          <a:p>
            <a:fld id="{96D4C006-0C6B-4C49-9534-099A3F9B3DAC}" type="datetimeFigureOut">
              <a:rPr lang="en-US" smtClean="0"/>
              <a:t>5/21/26</a:t>
            </a:fld>
            <a:endParaRPr lang="en-US"/>
          </a:p>
        </p:txBody>
      </p:sp>
      <p:sp>
        <p:nvSpPr>
          <p:cNvPr id="6" name="Footer Placeholder 5">
            <a:extLst>
              <a:ext uri="{FF2B5EF4-FFF2-40B4-BE49-F238E27FC236}">
                <a16:creationId xmlns:a16="http://schemas.microsoft.com/office/drawing/2014/main" id="{287B3ECA-BD56-A444-AEF4-67679E6B25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161F5A-44D7-7E40-8F5B-4F08D9F51297}"/>
              </a:ext>
            </a:extLst>
          </p:cNvPr>
          <p:cNvSpPr>
            <a:spLocks noGrp="1"/>
          </p:cNvSpPr>
          <p:nvPr>
            <p:ph type="sldNum" sz="quarter" idx="12"/>
          </p:nvPr>
        </p:nvSpPr>
        <p:spPr/>
        <p:txBody>
          <a:bodyPr/>
          <a:lstStyle/>
          <a:p>
            <a:fld id="{00FCE201-74C3-F741-8790-AC7456BD33BF}" type="slidenum">
              <a:rPr lang="en-US" smtClean="0"/>
              <a:t>‹#›</a:t>
            </a:fld>
            <a:endParaRPr lang="en-US"/>
          </a:p>
        </p:txBody>
      </p:sp>
    </p:spTree>
    <p:extLst>
      <p:ext uri="{BB962C8B-B14F-4D97-AF65-F5344CB8AC3E}">
        <p14:creationId xmlns:p14="http://schemas.microsoft.com/office/powerpoint/2010/main" val="2686580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62CF54-D9BE-7943-8695-F5522D08CC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188532-ABF8-BA45-BDB7-A60D322CDA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636A3-5D9B-3B45-A69C-FE25C70435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D4C006-0C6B-4C49-9534-099A3F9B3DAC}" type="datetimeFigureOut">
              <a:rPr lang="en-US" smtClean="0"/>
              <a:t>5/21/26</a:t>
            </a:fld>
            <a:endParaRPr lang="en-US"/>
          </a:p>
        </p:txBody>
      </p:sp>
      <p:sp>
        <p:nvSpPr>
          <p:cNvPr id="5" name="Footer Placeholder 4">
            <a:extLst>
              <a:ext uri="{FF2B5EF4-FFF2-40B4-BE49-F238E27FC236}">
                <a16:creationId xmlns:a16="http://schemas.microsoft.com/office/drawing/2014/main" id="{B81E675F-BAB1-CF42-B623-B9D7335AF6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C90BDE-9E04-8840-B19B-F0F1FC1E0C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FCE201-74C3-F741-8790-AC7456BD33BF}" type="slidenum">
              <a:rPr lang="en-US" smtClean="0"/>
              <a:t>‹#›</a:t>
            </a:fld>
            <a:endParaRPr lang="en-US"/>
          </a:p>
        </p:txBody>
      </p:sp>
    </p:spTree>
    <p:extLst>
      <p:ext uri="{BB962C8B-B14F-4D97-AF65-F5344CB8AC3E}">
        <p14:creationId xmlns:p14="http://schemas.microsoft.com/office/powerpoint/2010/main" val="2219271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runcible.com/investors-and-partners/"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61AC72-61A2-DE59-AABB-C24329EA8D1E}"/>
              </a:ext>
            </a:extLst>
          </p:cNvPr>
          <p:cNvSpPr txBox="1"/>
          <p:nvPr/>
        </p:nvSpPr>
        <p:spPr>
          <a:xfrm>
            <a:off x="2175310" y="2435192"/>
            <a:ext cx="9413810" cy="3323987"/>
          </a:xfrm>
          <a:prstGeom prst="rect">
            <a:avLst/>
          </a:prstGeom>
          <a:noFill/>
        </p:spPr>
        <p:txBody>
          <a:bodyPr wrap="square" rtlCol="0">
            <a:spAutoFit/>
          </a:bodyPr>
          <a:lstStyle/>
          <a:p>
            <a:r>
              <a:rPr lang="en-US" sz="5400" b="1"/>
              <a:t>Runcible</a:t>
            </a:r>
            <a:endParaRPr lang="en-US" sz="5400" b="1" dirty="0"/>
          </a:p>
          <a:p>
            <a:r>
              <a:rPr lang="en-US" sz="2400" dirty="0"/>
              <a:t>The Governance Layer for trustworthy AI</a:t>
            </a:r>
          </a:p>
          <a:p>
            <a:endParaRPr lang="en-US" sz="2400" dirty="0"/>
          </a:p>
          <a:p>
            <a:endParaRPr lang="en-US" sz="2400" dirty="0"/>
          </a:p>
          <a:p>
            <a:endParaRPr lang="en-US" sz="2400" dirty="0"/>
          </a:p>
          <a:p>
            <a:r>
              <a:rPr lang="en-US" sz="2000" dirty="0"/>
              <a:t>This Presentation is designed for the Business and Investor Audience.</a:t>
            </a:r>
            <a:br>
              <a:rPr lang="en-US" sz="2000" dirty="0"/>
            </a:br>
            <a:r>
              <a:rPr lang="en-US" sz="2000" dirty="0"/>
              <a:t>For our Deep Dive presentation, white papers, or our library of articles (the rabbit hole) necessary for due diligence or deep understanding, Please ask. </a:t>
            </a:r>
            <a:endParaRPr lang="en-US" sz="2000" i="1" dirty="0"/>
          </a:p>
        </p:txBody>
      </p:sp>
      <p:pic>
        <p:nvPicPr>
          <p:cNvPr id="8" name="Picture 7">
            <a:extLst>
              <a:ext uri="{FF2B5EF4-FFF2-40B4-BE49-F238E27FC236}">
                <a16:creationId xmlns:a16="http://schemas.microsoft.com/office/drawing/2014/main" id="{21DA6C3B-82C0-8D8A-C69B-65660E4297E4}"/>
              </a:ext>
            </a:extLst>
          </p:cNvPr>
          <p:cNvPicPr>
            <a:picLocks noChangeAspect="1"/>
          </p:cNvPicPr>
          <p:nvPr/>
        </p:nvPicPr>
        <p:blipFill>
          <a:blip r:embed="rId3"/>
          <a:stretch>
            <a:fillRect/>
          </a:stretch>
        </p:blipFill>
        <p:spPr>
          <a:xfrm>
            <a:off x="1280156" y="2048035"/>
            <a:ext cx="962529" cy="1537375"/>
          </a:xfrm>
          <a:prstGeom prst="rect">
            <a:avLst/>
          </a:prstGeom>
        </p:spPr>
      </p:pic>
    </p:spTree>
    <p:extLst>
      <p:ext uri="{BB962C8B-B14F-4D97-AF65-F5344CB8AC3E}">
        <p14:creationId xmlns:p14="http://schemas.microsoft.com/office/powerpoint/2010/main" val="4275170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154E-CFF9-F34E-A55C-5380262B1856}"/>
              </a:ext>
            </a:extLst>
          </p:cNvPr>
          <p:cNvSpPr>
            <a:spLocks noGrp="1"/>
          </p:cNvSpPr>
          <p:nvPr>
            <p:ph type="title"/>
          </p:nvPr>
        </p:nvSpPr>
        <p:spPr>
          <a:xfrm>
            <a:off x="305877" y="365126"/>
            <a:ext cx="11242110" cy="384048"/>
          </a:xfrm>
        </p:spPr>
        <p:txBody>
          <a:bodyPr>
            <a:noAutofit/>
          </a:bodyPr>
          <a:lstStyle/>
          <a:p>
            <a:r>
              <a:rPr lang="en-US" sz="3600" b="1" dirty="0"/>
              <a:t>Why Existing AI Cannot Satisfy Revenue Producing Markets</a:t>
            </a:r>
          </a:p>
        </p:txBody>
      </p:sp>
      <p:sp>
        <p:nvSpPr>
          <p:cNvPr id="4" name="TextBox 3">
            <a:extLst>
              <a:ext uri="{FF2B5EF4-FFF2-40B4-BE49-F238E27FC236}">
                <a16:creationId xmlns:a16="http://schemas.microsoft.com/office/drawing/2014/main" id="{5BD6AE89-888E-AC4F-BC55-2CDD2ED73A3B}"/>
              </a:ext>
            </a:extLst>
          </p:cNvPr>
          <p:cNvSpPr txBox="1"/>
          <p:nvPr/>
        </p:nvSpPr>
        <p:spPr>
          <a:xfrm>
            <a:off x="305876" y="1444966"/>
            <a:ext cx="11340000" cy="4832092"/>
          </a:xfrm>
          <a:prstGeom prst="rect">
            <a:avLst/>
          </a:prstGeom>
          <a:noFill/>
        </p:spPr>
        <p:txBody>
          <a:bodyPr wrap="square" rtlCol="0">
            <a:spAutoFit/>
          </a:bodyPr>
          <a:lstStyle/>
          <a:p>
            <a:r>
              <a:rPr lang="en-US" sz="2800" b="1" dirty="0"/>
              <a:t>Structural limitations of current LLMs:</a:t>
            </a:r>
          </a:p>
          <a:p>
            <a:endParaRPr lang="en-US" sz="2800" b="1" dirty="0"/>
          </a:p>
          <a:p>
            <a:pPr marL="800100" lvl="1" indent="-342900">
              <a:buFont typeface="Arial" panose="020B0604020202020204" pitchFamily="34" charset="0"/>
              <a:buChar char="•"/>
            </a:pPr>
            <a:r>
              <a:rPr lang="en-US" sz="2800" dirty="0"/>
              <a:t>They perform </a:t>
            </a:r>
            <a:r>
              <a:rPr lang="en-US" sz="2800" b="1" dirty="0"/>
              <a:t>next-token correlation</a:t>
            </a:r>
            <a:r>
              <a:rPr lang="en-US" sz="2800" dirty="0"/>
              <a:t>, not causal reasoning.</a:t>
            </a:r>
          </a:p>
          <a:p>
            <a:pPr marL="800100" lvl="1" indent="-342900">
              <a:buFont typeface="Arial" panose="020B0604020202020204" pitchFamily="34" charset="0"/>
              <a:buChar char="•"/>
            </a:pPr>
            <a:r>
              <a:rPr lang="en-US" sz="2800" dirty="0"/>
              <a:t>They cannot guarantee </a:t>
            </a:r>
            <a:r>
              <a:rPr lang="en-US" sz="2800" b="1" dirty="0"/>
              <a:t>non-deception</a:t>
            </a:r>
            <a:r>
              <a:rPr lang="en-US" sz="2800" dirty="0"/>
              <a:t> or </a:t>
            </a:r>
            <a:r>
              <a:rPr lang="en-US" sz="2800" b="1" dirty="0"/>
              <a:t>non-omission</a:t>
            </a:r>
            <a:r>
              <a:rPr lang="en-US" sz="2800" dirty="0"/>
              <a:t>.</a:t>
            </a:r>
          </a:p>
          <a:p>
            <a:pPr marL="800100" lvl="1" indent="-342900">
              <a:buFont typeface="Arial" panose="020B0604020202020204" pitchFamily="34" charset="0"/>
              <a:buChar char="•"/>
            </a:pPr>
            <a:r>
              <a:rPr lang="en-US" sz="2800" dirty="0"/>
              <a:t>They lack </a:t>
            </a:r>
            <a:r>
              <a:rPr lang="en-US" sz="2800" b="1" dirty="0"/>
              <a:t>global constraints</a:t>
            </a:r>
            <a:r>
              <a:rPr lang="en-US" sz="2800" dirty="0"/>
              <a:t> on inference paths.</a:t>
            </a:r>
          </a:p>
          <a:p>
            <a:pPr marL="800100" lvl="1" indent="-342900">
              <a:buFont typeface="Arial" panose="020B0604020202020204" pitchFamily="34" charset="0"/>
              <a:buChar char="•"/>
            </a:pPr>
            <a:r>
              <a:rPr lang="en-US" sz="2800" dirty="0"/>
              <a:t>They cannot produce </a:t>
            </a:r>
            <a:r>
              <a:rPr lang="en-US" sz="2800" b="1" dirty="0"/>
              <a:t>operational restatements</a:t>
            </a:r>
            <a:r>
              <a:rPr lang="en-US" sz="2800" dirty="0"/>
              <a:t> or </a:t>
            </a:r>
            <a:r>
              <a:rPr lang="en-US" sz="2800" b="1" dirty="0"/>
              <a:t>decidable outputs</a:t>
            </a:r>
            <a:r>
              <a:rPr lang="en-US" sz="2800" dirty="0"/>
              <a:t>.</a:t>
            </a:r>
          </a:p>
          <a:p>
            <a:pPr marL="800100" lvl="1" indent="-342900">
              <a:buFont typeface="Arial" panose="020B0604020202020204" pitchFamily="34" charset="0"/>
              <a:buChar char="•"/>
            </a:pPr>
            <a:r>
              <a:rPr lang="en-US" sz="2800" dirty="0"/>
              <a:t>They cannot expose </a:t>
            </a:r>
            <a:r>
              <a:rPr lang="en-US" sz="2800" b="1" dirty="0"/>
              <a:t>internal uncertainty</a:t>
            </a:r>
            <a:r>
              <a:rPr lang="en-US" sz="2800" dirty="0"/>
              <a:t> or </a:t>
            </a:r>
            <a:r>
              <a:rPr lang="en-US" sz="2800" b="1" dirty="0"/>
              <a:t>unresolvable ambiguity</a:t>
            </a:r>
            <a:r>
              <a:rPr lang="en-US" sz="2800" dirty="0"/>
              <a:t>.</a:t>
            </a:r>
          </a:p>
          <a:p>
            <a:endParaRPr lang="en-US" sz="2800" dirty="0"/>
          </a:p>
          <a:p>
            <a:r>
              <a:rPr lang="en-US" sz="2800" dirty="0"/>
              <a:t>Regulators, insurers, and courts simply cannot accept this paradigm.</a:t>
            </a:r>
          </a:p>
        </p:txBody>
      </p:sp>
    </p:spTree>
    <p:extLst>
      <p:ext uri="{BB962C8B-B14F-4D97-AF65-F5344CB8AC3E}">
        <p14:creationId xmlns:p14="http://schemas.microsoft.com/office/powerpoint/2010/main" val="1743305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154E-CFF9-F34E-A55C-5380262B1856}"/>
              </a:ext>
            </a:extLst>
          </p:cNvPr>
          <p:cNvSpPr>
            <a:spLocks noGrp="1"/>
          </p:cNvSpPr>
          <p:nvPr>
            <p:ph type="title"/>
          </p:nvPr>
        </p:nvSpPr>
        <p:spPr/>
        <p:txBody>
          <a:bodyPr>
            <a:noAutofit/>
          </a:bodyPr>
          <a:lstStyle/>
          <a:p>
            <a:r>
              <a:rPr lang="en-US" sz="3600" b="1" dirty="0"/>
              <a:t>The Solution to the Blocking Problems</a:t>
            </a:r>
            <a:endParaRPr lang="en-US" sz="3600" dirty="0"/>
          </a:p>
        </p:txBody>
      </p:sp>
      <p:sp>
        <p:nvSpPr>
          <p:cNvPr id="4" name="TextBox 3">
            <a:extLst>
              <a:ext uri="{FF2B5EF4-FFF2-40B4-BE49-F238E27FC236}">
                <a16:creationId xmlns:a16="http://schemas.microsoft.com/office/drawing/2014/main" id="{5BD6AE89-888E-AC4F-BC55-2CDD2ED73A3B}"/>
              </a:ext>
            </a:extLst>
          </p:cNvPr>
          <p:cNvSpPr txBox="1"/>
          <p:nvPr/>
        </p:nvSpPr>
        <p:spPr>
          <a:xfrm>
            <a:off x="432000" y="972000"/>
            <a:ext cx="11340000" cy="5539978"/>
          </a:xfrm>
          <a:prstGeom prst="rect">
            <a:avLst/>
          </a:prstGeom>
          <a:noFill/>
        </p:spPr>
        <p:txBody>
          <a:bodyPr wrap="square" rtlCol="0">
            <a:spAutoFit/>
          </a:bodyPr>
          <a:lstStyle/>
          <a:p>
            <a:r>
              <a:rPr lang="en-US" sz="2800" dirty="0"/>
              <a:t>Runcible adds the </a:t>
            </a:r>
            <a:r>
              <a:rPr lang="en-US" sz="2800" b="1" dirty="0"/>
              <a:t>Governance Layer</a:t>
            </a:r>
            <a:r>
              <a:rPr lang="en-US" sz="2800" dirty="0"/>
              <a:t>:</a:t>
            </a:r>
            <a:br>
              <a:rPr lang="en-US" sz="2800" dirty="0"/>
            </a:br>
            <a:endParaRPr lang="en-US" sz="2800" dirty="0"/>
          </a:p>
          <a:p>
            <a:pPr algn="ctr"/>
            <a:r>
              <a:rPr lang="en-US" sz="2400" b="1" i="1" dirty="0"/>
              <a:t>(Governance &lt; Constraint &lt; Closure &lt; Decidability &lt; Judgement &lt; Warranty)</a:t>
            </a:r>
          </a:p>
          <a:p>
            <a:endParaRPr lang="en-US" sz="2800" dirty="0"/>
          </a:p>
          <a:p>
            <a:pPr marL="457200" indent="-457200">
              <a:spcAft>
                <a:spcPts val="1200"/>
              </a:spcAft>
              <a:buFont typeface="Arial" panose="020B0604020202020204" pitchFamily="34" charset="0"/>
              <a:buChar char="•"/>
            </a:pPr>
            <a:r>
              <a:rPr lang="en-US" sz="2800" dirty="0"/>
              <a:t>Causal grounding replaces statistical correlation.</a:t>
            </a:r>
          </a:p>
          <a:p>
            <a:pPr marL="457200" indent="-457200">
              <a:spcAft>
                <a:spcPts val="1200"/>
              </a:spcAft>
              <a:buFont typeface="Arial" panose="020B0604020202020204" pitchFamily="34" charset="0"/>
              <a:buChar char="•"/>
            </a:pPr>
            <a:r>
              <a:rPr lang="en-US" sz="2800" dirty="0"/>
              <a:t>Governance constrains every inference.</a:t>
            </a:r>
          </a:p>
          <a:p>
            <a:pPr marL="457200" indent="-457200">
              <a:spcAft>
                <a:spcPts val="1200"/>
              </a:spcAft>
              <a:buFont typeface="Arial" panose="020B0604020202020204" pitchFamily="34" charset="0"/>
              <a:buChar char="•"/>
            </a:pPr>
            <a:r>
              <a:rPr lang="en-US" sz="2800" dirty="0"/>
              <a:t>Protocols test possibility, harm, truth, and warrant.</a:t>
            </a:r>
          </a:p>
          <a:p>
            <a:pPr marL="457200" indent="-457200">
              <a:spcAft>
                <a:spcPts val="1200"/>
              </a:spcAft>
              <a:buFont typeface="Arial" panose="020B0604020202020204" pitchFamily="34" charset="0"/>
              <a:buChar char="•"/>
            </a:pPr>
            <a:r>
              <a:rPr lang="en-US" sz="2800" dirty="0" err="1"/>
              <a:t>Ledgered</a:t>
            </a:r>
            <a:r>
              <a:rPr lang="en-US" sz="2800" dirty="0"/>
              <a:t> outputs provide audit, warranty, and liability.</a:t>
            </a:r>
          </a:p>
          <a:p>
            <a:pPr marL="457200" indent="-457200">
              <a:spcAft>
                <a:spcPts val="1200"/>
              </a:spcAft>
              <a:buFont typeface="Arial" panose="020B0604020202020204" pitchFamily="34" charset="0"/>
              <a:buChar char="•"/>
            </a:pPr>
            <a:r>
              <a:rPr lang="en-US" sz="2800" dirty="0"/>
              <a:t>Certified outputs re-train the LLM into convergence on truth.</a:t>
            </a:r>
          </a:p>
          <a:p>
            <a:r>
              <a:rPr lang="en-US" sz="2800" dirty="0"/>
              <a:t>This transforms AI from “suggestive assistant” → </a:t>
            </a:r>
            <a:r>
              <a:rPr lang="en-US" sz="2800" b="1" dirty="0"/>
              <a:t>Decidable Intelligence System.</a:t>
            </a:r>
            <a:endParaRPr lang="en-US" sz="2800" dirty="0"/>
          </a:p>
        </p:txBody>
      </p:sp>
    </p:spTree>
    <p:extLst>
      <p:ext uri="{BB962C8B-B14F-4D97-AF65-F5344CB8AC3E}">
        <p14:creationId xmlns:p14="http://schemas.microsoft.com/office/powerpoint/2010/main" val="3538970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154E-CFF9-F34E-A55C-5380262B1856}"/>
              </a:ext>
            </a:extLst>
          </p:cNvPr>
          <p:cNvSpPr>
            <a:spLocks noGrp="1"/>
          </p:cNvSpPr>
          <p:nvPr>
            <p:ph type="title"/>
          </p:nvPr>
        </p:nvSpPr>
        <p:spPr/>
        <p:txBody>
          <a:bodyPr>
            <a:noAutofit/>
          </a:bodyPr>
          <a:lstStyle/>
          <a:p>
            <a:r>
              <a:rPr lang="en-US" b="1" dirty="0"/>
              <a:t>Enterprise AI Value Chain</a:t>
            </a:r>
            <a:endParaRPr lang="en-US" dirty="0"/>
          </a:p>
        </p:txBody>
      </p:sp>
      <p:graphicFrame>
        <p:nvGraphicFramePr>
          <p:cNvPr id="3" name="Table 2">
            <a:extLst>
              <a:ext uri="{FF2B5EF4-FFF2-40B4-BE49-F238E27FC236}">
                <a16:creationId xmlns:a16="http://schemas.microsoft.com/office/drawing/2014/main" id="{C3021073-DA53-F744-8C74-EB58B10F454A}"/>
              </a:ext>
            </a:extLst>
          </p:cNvPr>
          <p:cNvGraphicFramePr>
            <a:graphicFrameLocks noGrp="1"/>
          </p:cNvGraphicFramePr>
          <p:nvPr>
            <p:extLst>
              <p:ext uri="{D42A27DB-BD31-4B8C-83A1-F6EECF244321}">
                <p14:modId xmlns:p14="http://schemas.microsoft.com/office/powerpoint/2010/main" val="3293217752"/>
              </p:ext>
            </p:extLst>
          </p:nvPr>
        </p:nvGraphicFramePr>
        <p:xfrm>
          <a:off x="440253" y="812548"/>
          <a:ext cx="11492668" cy="5250136"/>
        </p:xfrm>
        <a:graphic>
          <a:graphicData uri="http://schemas.openxmlformats.org/drawingml/2006/table">
            <a:tbl>
              <a:tblPr/>
              <a:tblGrid>
                <a:gridCol w="1662868">
                  <a:extLst>
                    <a:ext uri="{9D8B030D-6E8A-4147-A177-3AD203B41FA5}">
                      <a16:colId xmlns:a16="http://schemas.microsoft.com/office/drawing/2014/main" val="169128652"/>
                    </a:ext>
                  </a:extLst>
                </a:gridCol>
                <a:gridCol w="9829800">
                  <a:extLst>
                    <a:ext uri="{9D8B030D-6E8A-4147-A177-3AD203B41FA5}">
                      <a16:colId xmlns:a16="http://schemas.microsoft.com/office/drawing/2014/main" val="3754815195"/>
                    </a:ext>
                  </a:extLst>
                </a:gridCol>
              </a:tblGrid>
              <a:tr h="214881">
                <a:tc>
                  <a:txBody>
                    <a:bodyPr/>
                    <a:lstStyle/>
                    <a:p>
                      <a:r>
                        <a:rPr lang="en-US" sz="1900" b="1" dirty="0"/>
                        <a:t>Category</a:t>
                      </a:r>
                    </a:p>
                  </a:txBody>
                  <a:tcPr marL="53720" marR="53720" marT="26860" marB="26860" anchor="ctr">
                    <a:lnL>
                      <a:noFill/>
                    </a:lnL>
                    <a:lnR>
                      <a:noFill/>
                    </a:lnR>
                    <a:lnT>
                      <a:noFill/>
                    </a:lnT>
                    <a:lnB>
                      <a:noFill/>
                    </a:lnB>
                  </a:tcPr>
                </a:tc>
                <a:tc>
                  <a:txBody>
                    <a:bodyPr/>
                    <a:lstStyle/>
                    <a:p>
                      <a:r>
                        <a:rPr lang="en-US" sz="1900" b="1" dirty="0"/>
                        <a:t>Enterprise Benefit</a:t>
                      </a:r>
                    </a:p>
                  </a:txBody>
                  <a:tcPr marL="53720" marR="53720" marT="26860" marB="26860" anchor="ctr">
                    <a:lnL>
                      <a:noFill/>
                    </a:lnL>
                    <a:lnR>
                      <a:noFill/>
                    </a:lnR>
                    <a:lnT>
                      <a:noFill/>
                    </a:lnT>
                    <a:lnB>
                      <a:noFill/>
                    </a:lnB>
                  </a:tcPr>
                </a:tc>
                <a:extLst>
                  <a:ext uri="{0D108BD9-81ED-4DB2-BD59-A6C34878D82A}">
                    <a16:rowId xmlns:a16="http://schemas.microsoft.com/office/drawing/2014/main" val="4072086500"/>
                  </a:ext>
                </a:extLst>
              </a:tr>
              <a:tr h="376042">
                <a:tc>
                  <a:txBody>
                    <a:bodyPr/>
                    <a:lstStyle/>
                    <a:p>
                      <a:r>
                        <a:rPr lang="en-US" sz="1900" dirty="0"/>
                        <a:t>Governance</a:t>
                      </a:r>
                    </a:p>
                  </a:txBody>
                  <a:tcPr marL="53720" marR="53720" marT="26860" marB="26860" anchor="ctr">
                    <a:lnL>
                      <a:noFill/>
                    </a:lnL>
                    <a:lnR>
                      <a:noFill/>
                    </a:lnR>
                    <a:lnT>
                      <a:noFill/>
                    </a:lnT>
                    <a:lnB>
                      <a:noFill/>
                    </a:lnB>
                  </a:tcPr>
                </a:tc>
                <a:tc>
                  <a:txBody>
                    <a:bodyPr/>
                    <a:lstStyle/>
                    <a:p>
                      <a:r>
                        <a:rPr lang="en-US" sz="1900"/>
                        <a:t>Ensures AI remains controllable, accountable, and aligned with organizational and legal constraints.</a:t>
                      </a:r>
                    </a:p>
                  </a:txBody>
                  <a:tcPr marL="53720" marR="53720" marT="26860" marB="26860" anchor="ctr">
                    <a:lnL>
                      <a:noFill/>
                    </a:lnL>
                    <a:lnR>
                      <a:noFill/>
                    </a:lnR>
                    <a:lnT>
                      <a:noFill/>
                    </a:lnT>
                    <a:lnB>
                      <a:noFill/>
                    </a:lnB>
                  </a:tcPr>
                </a:tc>
                <a:extLst>
                  <a:ext uri="{0D108BD9-81ED-4DB2-BD59-A6C34878D82A}">
                    <a16:rowId xmlns:a16="http://schemas.microsoft.com/office/drawing/2014/main" val="1301274651"/>
                  </a:ext>
                </a:extLst>
              </a:tr>
              <a:tr h="376042">
                <a:tc>
                  <a:txBody>
                    <a:bodyPr/>
                    <a:lstStyle/>
                    <a:p>
                      <a:r>
                        <a:rPr lang="en-US" sz="1900"/>
                        <a:t>Safety</a:t>
                      </a:r>
                    </a:p>
                  </a:txBody>
                  <a:tcPr marL="53720" marR="53720" marT="26860" marB="26860" anchor="ctr">
                    <a:lnL>
                      <a:noFill/>
                    </a:lnL>
                    <a:lnR>
                      <a:noFill/>
                    </a:lnR>
                    <a:lnT>
                      <a:noFill/>
                    </a:lnT>
                    <a:lnB>
                      <a:noFill/>
                    </a:lnB>
                  </a:tcPr>
                </a:tc>
                <a:tc>
                  <a:txBody>
                    <a:bodyPr/>
                    <a:lstStyle/>
                    <a:p>
                      <a:r>
                        <a:rPr lang="en-US" sz="1900"/>
                        <a:t>Reduces exposure to harms, errors, and systemic externalities from AI-assisted decisions.</a:t>
                      </a:r>
                    </a:p>
                  </a:txBody>
                  <a:tcPr marL="53720" marR="53720" marT="26860" marB="26860" anchor="ctr">
                    <a:lnL>
                      <a:noFill/>
                    </a:lnL>
                    <a:lnR>
                      <a:noFill/>
                    </a:lnR>
                    <a:lnT>
                      <a:noFill/>
                    </a:lnT>
                    <a:lnB>
                      <a:noFill/>
                    </a:lnB>
                  </a:tcPr>
                </a:tc>
                <a:extLst>
                  <a:ext uri="{0D108BD9-81ED-4DB2-BD59-A6C34878D82A}">
                    <a16:rowId xmlns:a16="http://schemas.microsoft.com/office/drawing/2014/main" val="2051394418"/>
                  </a:ext>
                </a:extLst>
              </a:tr>
              <a:tr h="376042">
                <a:tc>
                  <a:txBody>
                    <a:bodyPr/>
                    <a:lstStyle/>
                    <a:p>
                      <a:r>
                        <a:rPr lang="en-US" sz="1900"/>
                        <a:t>Compliance</a:t>
                      </a:r>
                    </a:p>
                  </a:txBody>
                  <a:tcPr marL="53720" marR="53720" marT="26860" marB="26860" anchor="ctr">
                    <a:lnL>
                      <a:noFill/>
                    </a:lnL>
                    <a:lnR>
                      <a:noFill/>
                    </a:lnR>
                    <a:lnT>
                      <a:noFill/>
                    </a:lnT>
                    <a:lnB>
                      <a:noFill/>
                    </a:lnB>
                  </a:tcPr>
                </a:tc>
                <a:tc>
                  <a:txBody>
                    <a:bodyPr/>
                    <a:lstStyle/>
                    <a:p>
                      <a:r>
                        <a:rPr lang="en-US" sz="1900"/>
                        <a:t>Enables legal deployability and smooth audits by conforming to laws, regulations, and internal controls.</a:t>
                      </a:r>
                    </a:p>
                  </a:txBody>
                  <a:tcPr marL="53720" marR="53720" marT="26860" marB="26860" anchor="ctr">
                    <a:lnL>
                      <a:noFill/>
                    </a:lnL>
                    <a:lnR>
                      <a:noFill/>
                    </a:lnR>
                    <a:lnT>
                      <a:noFill/>
                    </a:lnT>
                    <a:lnB>
                      <a:noFill/>
                    </a:lnB>
                  </a:tcPr>
                </a:tc>
                <a:extLst>
                  <a:ext uri="{0D108BD9-81ED-4DB2-BD59-A6C34878D82A}">
                    <a16:rowId xmlns:a16="http://schemas.microsoft.com/office/drawing/2014/main" val="4183877438"/>
                  </a:ext>
                </a:extLst>
              </a:tr>
              <a:tr h="376042">
                <a:tc>
                  <a:txBody>
                    <a:bodyPr/>
                    <a:lstStyle/>
                    <a:p>
                      <a:r>
                        <a:rPr lang="en-US" sz="1900"/>
                        <a:t>Liability</a:t>
                      </a:r>
                    </a:p>
                  </a:txBody>
                  <a:tcPr marL="53720" marR="53720" marT="26860" marB="26860" anchor="ctr">
                    <a:lnL>
                      <a:noFill/>
                    </a:lnL>
                    <a:lnR>
                      <a:noFill/>
                    </a:lnR>
                    <a:lnT>
                      <a:noFill/>
                    </a:lnT>
                    <a:lnB>
                      <a:noFill/>
                    </a:lnB>
                  </a:tcPr>
                </a:tc>
                <a:tc>
                  <a:txBody>
                    <a:bodyPr/>
                    <a:lstStyle/>
                    <a:p>
                      <a:r>
                        <a:rPr lang="en-US" sz="1900" dirty="0"/>
                        <a:t>Clarifies who is responsible for which outcomes, stabilizing operations and risk management.</a:t>
                      </a:r>
                    </a:p>
                  </a:txBody>
                  <a:tcPr marL="53720" marR="53720" marT="26860" marB="26860" anchor="ctr">
                    <a:lnL>
                      <a:noFill/>
                    </a:lnL>
                    <a:lnR>
                      <a:noFill/>
                    </a:lnR>
                    <a:lnT>
                      <a:noFill/>
                    </a:lnT>
                    <a:lnB>
                      <a:noFill/>
                    </a:lnB>
                  </a:tcPr>
                </a:tc>
                <a:extLst>
                  <a:ext uri="{0D108BD9-81ED-4DB2-BD59-A6C34878D82A}">
                    <a16:rowId xmlns:a16="http://schemas.microsoft.com/office/drawing/2014/main" val="4022249457"/>
                  </a:ext>
                </a:extLst>
              </a:tr>
              <a:tr h="376042">
                <a:tc>
                  <a:txBody>
                    <a:bodyPr/>
                    <a:lstStyle/>
                    <a:p>
                      <a:r>
                        <a:rPr lang="en-US" sz="1900"/>
                        <a:t>Warranty / Trust</a:t>
                      </a:r>
                    </a:p>
                  </a:txBody>
                  <a:tcPr marL="53720" marR="53720" marT="26860" marB="26860" anchor="ctr">
                    <a:lnL>
                      <a:noFill/>
                    </a:lnL>
                    <a:lnR>
                      <a:noFill/>
                    </a:lnR>
                    <a:lnT>
                      <a:noFill/>
                    </a:lnT>
                    <a:lnB>
                      <a:noFill/>
                    </a:lnB>
                  </a:tcPr>
                </a:tc>
                <a:tc>
                  <a:txBody>
                    <a:bodyPr/>
                    <a:lstStyle/>
                    <a:p>
                      <a:r>
                        <a:rPr lang="en-US" sz="1900" dirty="0"/>
                        <a:t>Allows reliance on AI outputs in workflows without constant human double-checking.</a:t>
                      </a:r>
                    </a:p>
                  </a:txBody>
                  <a:tcPr marL="53720" marR="53720" marT="26860" marB="26860" anchor="ctr">
                    <a:lnL>
                      <a:noFill/>
                    </a:lnL>
                    <a:lnR>
                      <a:noFill/>
                    </a:lnR>
                    <a:lnT>
                      <a:noFill/>
                    </a:lnT>
                    <a:lnB>
                      <a:noFill/>
                    </a:lnB>
                  </a:tcPr>
                </a:tc>
                <a:extLst>
                  <a:ext uri="{0D108BD9-81ED-4DB2-BD59-A6C34878D82A}">
                    <a16:rowId xmlns:a16="http://schemas.microsoft.com/office/drawing/2014/main" val="2244536326"/>
                  </a:ext>
                </a:extLst>
              </a:tr>
              <a:tr h="376042">
                <a:tc>
                  <a:txBody>
                    <a:bodyPr/>
                    <a:lstStyle/>
                    <a:p>
                      <a:r>
                        <a:rPr lang="en-US" sz="1900"/>
                        <a:t>Verification</a:t>
                      </a:r>
                    </a:p>
                  </a:txBody>
                  <a:tcPr marL="53720" marR="53720" marT="26860" marB="26860" anchor="ctr">
                    <a:lnL>
                      <a:noFill/>
                    </a:lnL>
                    <a:lnR>
                      <a:noFill/>
                    </a:lnR>
                    <a:lnT>
                      <a:noFill/>
                    </a:lnT>
                    <a:lnB>
                      <a:noFill/>
                    </a:lnB>
                  </a:tcPr>
                </a:tc>
                <a:tc>
                  <a:txBody>
                    <a:bodyPr/>
                    <a:lstStyle/>
                    <a:p>
                      <a:r>
                        <a:rPr lang="en-US" sz="1900"/>
                        <a:t>Eliminates hallucinations and reduces mission-critical error rates through evidence-backed outputs.</a:t>
                      </a:r>
                    </a:p>
                  </a:txBody>
                  <a:tcPr marL="53720" marR="53720" marT="26860" marB="26860" anchor="ctr">
                    <a:lnL>
                      <a:noFill/>
                    </a:lnL>
                    <a:lnR>
                      <a:noFill/>
                    </a:lnR>
                    <a:lnT>
                      <a:noFill/>
                    </a:lnT>
                    <a:lnB>
                      <a:noFill/>
                    </a:lnB>
                  </a:tcPr>
                </a:tc>
                <a:extLst>
                  <a:ext uri="{0D108BD9-81ED-4DB2-BD59-A6C34878D82A}">
                    <a16:rowId xmlns:a16="http://schemas.microsoft.com/office/drawing/2014/main" val="899499540"/>
                  </a:ext>
                </a:extLst>
              </a:tr>
              <a:tr h="376042">
                <a:tc>
                  <a:txBody>
                    <a:bodyPr/>
                    <a:lstStyle/>
                    <a:p>
                      <a:r>
                        <a:rPr lang="en-US" sz="1900"/>
                        <a:t>Production</a:t>
                      </a:r>
                    </a:p>
                  </a:txBody>
                  <a:tcPr marL="53720" marR="53720" marT="26860" marB="26860" anchor="ctr">
                    <a:lnL>
                      <a:noFill/>
                    </a:lnL>
                    <a:lnR>
                      <a:noFill/>
                    </a:lnR>
                    <a:lnT>
                      <a:noFill/>
                    </a:lnT>
                    <a:lnB>
                      <a:noFill/>
                    </a:lnB>
                  </a:tcPr>
                </a:tc>
                <a:tc>
                  <a:txBody>
                    <a:bodyPr/>
                    <a:lstStyle/>
                    <a:p>
                      <a:r>
                        <a:rPr lang="en-US" sz="1900"/>
                        <a:t>Delivers actionable work products that replace or accelerate manual knowledge work.</a:t>
                      </a:r>
                    </a:p>
                  </a:txBody>
                  <a:tcPr marL="53720" marR="53720" marT="26860" marB="26860" anchor="ctr">
                    <a:lnL>
                      <a:noFill/>
                    </a:lnL>
                    <a:lnR>
                      <a:noFill/>
                    </a:lnR>
                    <a:lnT>
                      <a:noFill/>
                    </a:lnT>
                    <a:lnB>
                      <a:noFill/>
                    </a:lnB>
                  </a:tcPr>
                </a:tc>
                <a:extLst>
                  <a:ext uri="{0D108BD9-81ED-4DB2-BD59-A6C34878D82A}">
                    <a16:rowId xmlns:a16="http://schemas.microsoft.com/office/drawing/2014/main" val="1563490326"/>
                  </a:ext>
                </a:extLst>
              </a:tr>
              <a:tr h="376042">
                <a:tc>
                  <a:txBody>
                    <a:bodyPr/>
                    <a:lstStyle/>
                    <a:p>
                      <a:r>
                        <a:rPr lang="en-US" sz="1900"/>
                        <a:t>Insight</a:t>
                      </a:r>
                    </a:p>
                  </a:txBody>
                  <a:tcPr marL="53720" marR="53720" marT="26860" marB="26860" anchor="ctr">
                    <a:lnL>
                      <a:noFill/>
                    </a:lnL>
                    <a:lnR>
                      <a:noFill/>
                    </a:lnR>
                    <a:lnT>
                      <a:noFill/>
                    </a:lnT>
                    <a:lnB>
                      <a:noFill/>
                    </a:lnB>
                  </a:tcPr>
                </a:tc>
                <a:tc>
                  <a:txBody>
                    <a:bodyPr/>
                    <a:lstStyle/>
                    <a:p>
                      <a:r>
                        <a:rPr lang="en-US" sz="1900"/>
                        <a:t>Improves strategic and operational decisions by highlighting what matters and reducing cognitive load.</a:t>
                      </a:r>
                    </a:p>
                  </a:txBody>
                  <a:tcPr marL="53720" marR="53720" marT="26860" marB="26860" anchor="ctr">
                    <a:lnL>
                      <a:noFill/>
                    </a:lnL>
                    <a:lnR>
                      <a:noFill/>
                    </a:lnR>
                    <a:lnT>
                      <a:noFill/>
                    </a:lnT>
                    <a:lnB>
                      <a:noFill/>
                    </a:lnB>
                  </a:tcPr>
                </a:tc>
                <a:extLst>
                  <a:ext uri="{0D108BD9-81ED-4DB2-BD59-A6C34878D82A}">
                    <a16:rowId xmlns:a16="http://schemas.microsoft.com/office/drawing/2014/main" val="2113153506"/>
                  </a:ext>
                </a:extLst>
              </a:tr>
              <a:tr h="376042">
                <a:tc>
                  <a:txBody>
                    <a:bodyPr/>
                    <a:lstStyle/>
                    <a:p>
                      <a:r>
                        <a:rPr lang="en-US" sz="1900"/>
                        <a:t>Understanding</a:t>
                      </a:r>
                    </a:p>
                  </a:txBody>
                  <a:tcPr marL="53720" marR="53720" marT="26860" marB="26860" anchor="ctr">
                    <a:lnL>
                      <a:noFill/>
                    </a:lnL>
                    <a:lnR>
                      <a:noFill/>
                    </a:lnR>
                    <a:lnT>
                      <a:noFill/>
                    </a:lnT>
                    <a:lnB>
                      <a:noFill/>
                    </a:lnB>
                  </a:tcPr>
                </a:tc>
                <a:tc>
                  <a:txBody>
                    <a:bodyPr/>
                    <a:lstStyle/>
                    <a:p>
                      <a:r>
                        <a:rPr lang="en-US" sz="1900"/>
                        <a:t>Ensures outputs match intent by correctly interpreting tasks, constraints, and context.</a:t>
                      </a:r>
                    </a:p>
                  </a:txBody>
                  <a:tcPr marL="53720" marR="53720" marT="26860" marB="26860" anchor="ctr">
                    <a:lnL>
                      <a:noFill/>
                    </a:lnL>
                    <a:lnR>
                      <a:noFill/>
                    </a:lnR>
                    <a:lnT>
                      <a:noFill/>
                    </a:lnT>
                    <a:lnB>
                      <a:noFill/>
                    </a:lnB>
                  </a:tcPr>
                </a:tc>
                <a:extLst>
                  <a:ext uri="{0D108BD9-81ED-4DB2-BD59-A6C34878D82A}">
                    <a16:rowId xmlns:a16="http://schemas.microsoft.com/office/drawing/2014/main" val="320859979"/>
                  </a:ext>
                </a:extLst>
              </a:tr>
              <a:tr h="376042">
                <a:tc>
                  <a:txBody>
                    <a:bodyPr/>
                    <a:lstStyle/>
                    <a:p>
                      <a:r>
                        <a:rPr lang="en-US" sz="1900"/>
                        <a:t>Structure</a:t>
                      </a:r>
                    </a:p>
                  </a:txBody>
                  <a:tcPr marL="53720" marR="53720" marT="26860" marB="26860" anchor="ctr">
                    <a:lnL>
                      <a:noFill/>
                    </a:lnL>
                    <a:lnR>
                      <a:noFill/>
                    </a:lnR>
                    <a:lnT>
                      <a:noFill/>
                    </a:lnT>
                    <a:lnB>
                      <a:noFill/>
                    </a:lnB>
                  </a:tcPr>
                </a:tc>
                <a:tc>
                  <a:txBody>
                    <a:bodyPr/>
                    <a:lstStyle/>
                    <a:p>
                      <a:r>
                        <a:rPr lang="en-US" sz="1900"/>
                        <a:t>Standardizes AI behavior across teams through templates, workflows, and consistent patterns.</a:t>
                      </a:r>
                    </a:p>
                  </a:txBody>
                  <a:tcPr marL="53720" marR="53720" marT="26860" marB="26860" anchor="ctr">
                    <a:lnL>
                      <a:noFill/>
                    </a:lnL>
                    <a:lnR>
                      <a:noFill/>
                    </a:lnR>
                    <a:lnT>
                      <a:noFill/>
                    </a:lnT>
                    <a:lnB>
                      <a:noFill/>
                    </a:lnB>
                  </a:tcPr>
                </a:tc>
                <a:extLst>
                  <a:ext uri="{0D108BD9-81ED-4DB2-BD59-A6C34878D82A}">
                    <a16:rowId xmlns:a16="http://schemas.microsoft.com/office/drawing/2014/main" val="2498190836"/>
                  </a:ext>
                </a:extLst>
              </a:tr>
              <a:tr h="376042">
                <a:tc>
                  <a:txBody>
                    <a:bodyPr/>
                    <a:lstStyle/>
                    <a:p>
                      <a:r>
                        <a:rPr lang="en-US" sz="1900"/>
                        <a:t>Creativity</a:t>
                      </a:r>
                    </a:p>
                  </a:txBody>
                  <a:tcPr marL="53720" marR="53720" marT="26860" marB="26860" anchor="ctr">
                    <a:lnL>
                      <a:noFill/>
                    </a:lnL>
                    <a:lnR>
                      <a:noFill/>
                    </a:lnR>
                    <a:lnT>
                      <a:noFill/>
                    </a:lnT>
                    <a:lnB>
                      <a:noFill/>
                    </a:lnB>
                  </a:tcPr>
                </a:tc>
                <a:tc>
                  <a:txBody>
                    <a:bodyPr/>
                    <a:lstStyle/>
                    <a:p>
                      <a:r>
                        <a:rPr lang="en-US" sz="1900" dirty="0"/>
                        <a:t>Expands the option set, supporting innovation, reframing of problems, and exploratory analysis.</a:t>
                      </a:r>
                    </a:p>
                  </a:txBody>
                  <a:tcPr marL="53720" marR="53720" marT="26860" marB="26860" anchor="ctr">
                    <a:lnL>
                      <a:noFill/>
                    </a:lnL>
                    <a:lnR>
                      <a:noFill/>
                    </a:lnR>
                    <a:lnT>
                      <a:noFill/>
                    </a:lnT>
                    <a:lnB>
                      <a:noFill/>
                    </a:lnB>
                  </a:tcPr>
                </a:tc>
                <a:extLst>
                  <a:ext uri="{0D108BD9-81ED-4DB2-BD59-A6C34878D82A}">
                    <a16:rowId xmlns:a16="http://schemas.microsoft.com/office/drawing/2014/main" val="541888658"/>
                  </a:ext>
                </a:extLst>
              </a:tr>
            </a:tbl>
          </a:graphicData>
        </a:graphic>
      </p:graphicFrame>
      <p:sp>
        <p:nvSpPr>
          <p:cNvPr id="4" name="Rectangle 3">
            <a:extLst>
              <a:ext uri="{FF2B5EF4-FFF2-40B4-BE49-F238E27FC236}">
                <a16:creationId xmlns:a16="http://schemas.microsoft.com/office/drawing/2014/main" id="{AD10AE2C-D29A-B140-8898-54F3B528AF6C}"/>
              </a:ext>
            </a:extLst>
          </p:cNvPr>
          <p:cNvSpPr/>
          <p:nvPr/>
        </p:nvSpPr>
        <p:spPr>
          <a:xfrm>
            <a:off x="440253" y="1165860"/>
            <a:ext cx="11492668" cy="28117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BA04EBC9-2F4E-8E4D-9436-2D86C44193BD}"/>
              </a:ext>
            </a:extLst>
          </p:cNvPr>
          <p:cNvCxnSpPr>
            <a:cxnSpLocks/>
          </p:cNvCxnSpPr>
          <p:nvPr/>
        </p:nvCxnSpPr>
        <p:spPr>
          <a:xfrm flipV="1">
            <a:off x="265471" y="1165860"/>
            <a:ext cx="0" cy="5220929"/>
          </a:xfrm>
          <a:prstGeom prst="straightConnector1">
            <a:avLst/>
          </a:prstGeom>
          <a:ln w="1143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199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06C28-00BC-FE41-A8AA-719E271E70B3}"/>
              </a:ext>
            </a:extLst>
          </p:cNvPr>
          <p:cNvSpPr>
            <a:spLocks noGrp="1"/>
          </p:cNvSpPr>
          <p:nvPr>
            <p:ph type="title"/>
          </p:nvPr>
        </p:nvSpPr>
        <p:spPr/>
        <p:txBody>
          <a:bodyPr>
            <a:normAutofit fontScale="90000"/>
          </a:bodyPr>
          <a:lstStyle/>
          <a:p>
            <a:r>
              <a:rPr lang="en-US" b="1" dirty="0"/>
              <a:t>The Enterprise AI Value Funnel</a:t>
            </a:r>
          </a:p>
        </p:txBody>
      </p:sp>
      <p:sp>
        <p:nvSpPr>
          <p:cNvPr id="3" name="TextBox 2">
            <a:extLst>
              <a:ext uri="{FF2B5EF4-FFF2-40B4-BE49-F238E27FC236}">
                <a16:creationId xmlns:a16="http://schemas.microsoft.com/office/drawing/2014/main" id="{F2F13970-9D85-0946-B6CD-FC01A3126C4F}"/>
              </a:ext>
            </a:extLst>
          </p:cNvPr>
          <p:cNvSpPr txBox="1"/>
          <p:nvPr/>
        </p:nvSpPr>
        <p:spPr>
          <a:xfrm>
            <a:off x="1568085" y="749174"/>
            <a:ext cx="3212601" cy="5778505"/>
          </a:xfrm>
          <a:prstGeom prst="rect">
            <a:avLst/>
          </a:prstGeom>
          <a:noFill/>
        </p:spPr>
        <p:txBody>
          <a:bodyPr wrap="square" rtlCol="0">
            <a:spAutoFit/>
          </a:bodyPr>
          <a:lstStyle/>
          <a:p>
            <a:r>
              <a:rPr lang="en-US" sz="800" i="1" dirty="0"/>
              <a:t> ┌─────────────────────────────────────────────────────────┐</a:t>
            </a:r>
          </a:p>
          <a:p>
            <a:pPr algn="ctr"/>
            <a:r>
              <a:rPr lang="en-US" sz="800" i="1" dirty="0"/>
              <a:t> │                        </a:t>
            </a:r>
            <a:r>
              <a:rPr lang="en-US" sz="1200" b="1" i="1" dirty="0"/>
              <a:t>Creativity</a:t>
            </a:r>
            <a:r>
              <a:rPr lang="en-US" sz="800" i="1" dirty="0"/>
              <a:t>                                                                               │</a:t>
            </a:r>
          </a:p>
          <a:p>
            <a:pPr algn="ctr"/>
            <a:r>
              <a:rPr lang="en-US" sz="800" i="1" dirty="0"/>
              <a:t> └─────────────────────────────────────────────────────────┘</a:t>
            </a:r>
          </a:p>
          <a:p>
            <a:pPr algn="ctr"/>
            <a:r>
              <a:rPr lang="en-US" sz="800" i="1" dirty="0"/>
              <a:t>                ▼</a:t>
            </a:r>
          </a:p>
          <a:p>
            <a:pPr algn="ctr"/>
            <a:r>
              <a:rPr lang="en-US" sz="800" i="1" dirty="0"/>
              <a:t> ┌─────────────────────────────────────────────────────┐</a:t>
            </a:r>
          </a:p>
          <a:p>
            <a:pPr algn="ctr"/>
            <a:r>
              <a:rPr lang="en-US" sz="800" i="1" dirty="0"/>
              <a:t> │                        </a:t>
            </a:r>
            <a:r>
              <a:rPr lang="en-US" sz="1200" b="1" i="1" dirty="0"/>
              <a:t>Structure</a:t>
            </a:r>
            <a:r>
              <a:rPr lang="en-US" sz="800" i="1" dirty="0"/>
              <a:t>                                                                       │</a:t>
            </a:r>
          </a:p>
          <a:p>
            <a:pPr algn="ctr"/>
            <a:r>
              <a:rPr lang="en-US" sz="800" i="1" dirty="0"/>
              <a:t> └─────────────────────────────────────────────────────┘</a:t>
            </a:r>
          </a:p>
          <a:p>
            <a:pPr algn="ctr"/>
            <a:r>
              <a:rPr lang="en-US" sz="800" i="1" dirty="0"/>
              <a:t>                ▼</a:t>
            </a:r>
          </a:p>
          <a:p>
            <a:pPr algn="ctr"/>
            <a:r>
              <a:rPr lang="en-US" sz="800" i="1" dirty="0"/>
              <a:t> ┌─────────────────────────────────────────────────┐</a:t>
            </a:r>
          </a:p>
          <a:p>
            <a:pPr algn="ctr"/>
            <a:r>
              <a:rPr lang="en-US" sz="800" i="1" dirty="0"/>
              <a:t> │                      </a:t>
            </a:r>
            <a:r>
              <a:rPr lang="en-US" sz="1200" b="1" i="1" dirty="0"/>
              <a:t>Understanding</a:t>
            </a:r>
            <a:r>
              <a:rPr lang="en-US" sz="800" i="1" dirty="0"/>
              <a:t>                                                │</a:t>
            </a:r>
          </a:p>
          <a:p>
            <a:pPr algn="ctr"/>
            <a:r>
              <a:rPr lang="en-US" sz="800" i="1" dirty="0"/>
              <a:t> └─────────────────────────────────────────────────┘</a:t>
            </a:r>
          </a:p>
          <a:p>
            <a:pPr algn="ctr"/>
            <a:r>
              <a:rPr lang="en-US" sz="800" i="1" dirty="0"/>
              <a:t>                ▼</a:t>
            </a:r>
          </a:p>
          <a:p>
            <a:pPr algn="ctr"/>
            <a:r>
              <a:rPr lang="en-US" sz="800" i="1" dirty="0"/>
              <a:t> ┌───────────────────────────────────────────────┐</a:t>
            </a:r>
          </a:p>
          <a:p>
            <a:pPr algn="ctr"/>
            <a:r>
              <a:rPr lang="en-US" sz="800" i="1" dirty="0"/>
              <a:t> │                      </a:t>
            </a:r>
            <a:r>
              <a:rPr lang="en-US" sz="1200" b="1" i="1" dirty="0"/>
              <a:t>Insight</a:t>
            </a:r>
            <a:r>
              <a:rPr lang="en-US" sz="800" i="1" dirty="0"/>
              <a:t>                                                                  │</a:t>
            </a:r>
          </a:p>
          <a:p>
            <a:pPr algn="ctr"/>
            <a:r>
              <a:rPr lang="en-US" sz="800" i="1" dirty="0"/>
              <a:t> └───────────────────────────────────────────────┘</a:t>
            </a:r>
          </a:p>
          <a:p>
            <a:pPr algn="ctr"/>
            <a:r>
              <a:rPr lang="en-US" sz="800" i="1" dirty="0"/>
              <a:t>                ▼</a:t>
            </a:r>
          </a:p>
          <a:p>
            <a:pPr algn="ctr"/>
            <a:r>
              <a:rPr lang="en-US" sz="800" i="1" dirty="0"/>
              <a:t> ┌───────────────────────────────────────────┐</a:t>
            </a:r>
          </a:p>
          <a:p>
            <a:pPr algn="ctr"/>
            <a:r>
              <a:rPr lang="en-US" sz="800" i="1" dirty="0"/>
              <a:t> │                    </a:t>
            </a:r>
            <a:r>
              <a:rPr lang="en-US" sz="1200" b="1" i="1" dirty="0"/>
              <a:t>Production</a:t>
            </a:r>
            <a:r>
              <a:rPr lang="en-US" sz="800" i="1" dirty="0"/>
              <a:t>                                               │</a:t>
            </a:r>
          </a:p>
          <a:p>
            <a:pPr algn="ctr"/>
            <a:r>
              <a:rPr lang="en-US" sz="800" i="1" dirty="0"/>
              <a:t> └───────────────────────────────────────────┘</a:t>
            </a:r>
          </a:p>
          <a:p>
            <a:pPr algn="ctr"/>
            <a:r>
              <a:rPr lang="en-US" sz="800" i="1" dirty="0"/>
              <a:t>                ▼</a:t>
            </a:r>
          </a:p>
          <a:p>
            <a:pPr algn="ctr"/>
            <a:r>
              <a:rPr lang="en-US" sz="800" i="1" dirty="0"/>
              <a:t> ┌───────────────────────────────────────┐</a:t>
            </a:r>
          </a:p>
          <a:p>
            <a:pPr algn="ctr"/>
            <a:r>
              <a:rPr lang="en-US" sz="800" i="1" dirty="0"/>
              <a:t> │                 </a:t>
            </a:r>
            <a:r>
              <a:rPr lang="en-US" sz="1200" b="1" i="1" dirty="0"/>
              <a:t>Verification</a:t>
            </a:r>
            <a:r>
              <a:rPr lang="en-US" sz="800" i="1" dirty="0"/>
              <a:t>                                       │</a:t>
            </a:r>
          </a:p>
          <a:p>
            <a:pPr algn="ctr"/>
            <a:r>
              <a:rPr lang="en-US" sz="800" i="1" dirty="0"/>
              <a:t> └───────────────────────────────────────┘</a:t>
            </a:r>
          </a:p>
          <a:p>
            <a:pPr algn="ctr"/>
            <a:r>
              <a:rPr lang="en-US" sz="800" i="1" dirty="0"/>
              <a:t>                ▼</a:t>
            </a:r>
          </a:p>
          <a:p>
            <a:pPr algn="ctr"/>
            <a:r>
              <a:rPr lang="en-US" sz="800" i="1" dirty="0"/>
              <a:t> ┌───────────────────────────────────┐</a:t>
            </a:r>
          </a:p>
          <a:p>
            <a:pPr algn="ctr"/>
            <a:r>
              <a:rPr lang="en-US" sz="800" i="1" dirty="0"/>
              <a:t> │             </a:t>
            </a:r>
            <a:r>
              <a:rPr lang="en-US" sz="1100" i="1" dirty="0"/>
              <a:t>T</a:t>
            </a:r>
            <a:r>
              <a:rPr lang="en-US" sz="1100" b="1" i="1" dirty="0"/>
              <a:t>rust / Warranty  </a:t>
            </a:r>
            <a:r>
              <a:rPr lang="en-US" sz="800" b="1" i="1" dirty="0"/>
              <a:t>                     </a:t>
            </a:r>
            <a:r>
              <a:rPr lang="en-US" sz="800" i="1" dirty="0"/>
              <a:t>│</a:t>
            </a:r>
          </a:p>
          <a:p>
            <a:pPr algn="ctr"/>
            <a:r>
              <a:rPr lang="en-US" sz="800" i="1" dirty="0"/>
              <a:t> └───────────────────────────────────┘</a:t>
            </a:r>
          </a:p>
          <a:p>
            <a:pPr algn="ctr"/>
            <a:r>
              <a:rPr lang="en-US" sz="800" i="1" dirty="0"/>
              <a:t>                ▼</a:t>
            </a:r>
          </a:p>
          <a:p>
            <a:pPr algn="ctr"/>
            <a:r>
              <a:rPr lang="en-US" sz="800" i="1" dirty="0"/>
              <a:t> ┌───────────────────────────────┐</a:t>
            </a:r>
          </a:p>
          <a:p>
            <a:pPr algn="ctr"/>
            <a:r>
              <a:rPr lang="en-US" sz="800" i="1" dirty="0"/>
              <a:t> │            </a:t>
            </a:r>
            <a:r>
              <a:rPr lang="en-US" sz="1200" b="1" i="1" dirty="0"/>
              <a:t>Liability</a:t>
            </a:r>
            <a:r>
              <a:rPr lang="en-US" sz="1100" i="1" dirty="0"/>
              <a:t>  </a:t>
            </a:r>
            <a:r>
              <a:rPr lang="en-US" sz="800" i="1" dirty="0"/>
              <a:t>                                  │</a:t>
            </a:r>
          </a:p>
          <a:p>
            <a:pPr algn="ctr"/>
            <a:r>
              <a:rPr lang="en-US" sz="800" i="1" dirty="0"/>
              <a:t> └───────────────────────────────┘</a:t>
            </a:r>
          </a:p>
          <a:p>
            <a:pPr algn="ctr"/>
            <a:r>
              <a:rPr lang="en-US" sz="800" i="1" dirty="0"/>
              <a:t>                ▼</a:t>
            </a:r>
          </a:p>
          <a:p>
            <a:pPr algn="ctr"/>
            <a:r>
              <a:rPr lang="en-US" sz="800" i="1" dirty="0"/>
              <a:t> ┌───────────────────────────┐</a:t>
            </a:r>
          </a:p>
          <a:p>
            <a:pPr algn="ctr"/>
            <a:r>
              <a:rPr lang="en-US" sz="800" i="1" dirty="0"/>
              <a:t> │         </a:t>
            </a:r>
            <a:r>
              <a:rPr lang="en-US" sz="1200" b="1" i="1" dirty="0"/>
              <a:t>Compliance</a:t>
            </a:r>
            <a:r>
              <a:rPr lang="en-US" sz="1200" i="1" dirty="0"/>
              <a:t>  </a:t>
            </a:r>
            <a:r>
              <a:rPr lang="en-US" sz="800" i="1" dirty="0"/>
              <a:t>                 │</a:t>
            </a:r>
          </a:p>
          <a:p>
            <a:pPr algn="ctr"/>
            <a:r>
              <a:rPr lang="en-US" sz="800" i="1" dirty="0"/>
              <a:t> └───────────────────────────┘</a:t>
            </a:r>
          </a:p>
          <a:p>
            <a:pPr algn="ctr"/>
            <a:r>
              <a:rPr lang="en-US" sz="800" i="1" dirty="0"/>
              <a:t>                ▼</a:t>
            </a:r>
          </a:p>
          <a:p>
            <a:pPr algn="ctr"/>
            <a:r>
              <a:rPr lang="en-US" sz="800" i="1" dirty="0"/>
              <a:t> ┌───────────────────────┐</a:t>
            </a:r>
          </a:p>
          <a:p>
            <a:pPr algn="ctr"/>
            <a:r>
              <a:rPr lang="en-US" sz="800" i="1" dirty="0"/>
              <a:t> │         </a:t>
            </a:r>
            <a:r>
              <a:rPr lang="en-US" sz="1200" b="1" i="1" dirty="0"/>
              <a:t>Safety</a:t>
            </a:r>
            <a:r>
              <a:rPr lang="en-US" sz="800" i="1" dirty="0"/>
              <a:t>                          │</a:t>
            </a:r>
          </a:p>
          <a:p>
            <a:pPr algn="ctr"/>
            <a:r>
              <a:rPr lang="en-US" sz="800" i="1" dirty="0"/>
              <a:t> └───────────────────────┘</a:t>
            </a:r>
          </a:p>
          <a:p>
            <a:pPr algn="ctr"/>
            <a:r>
              <a:rPr lang="en-US" sz="800" i="1" dirty="0"/>
              <a:t>                ▼</a:t>
            </a:r>
          </a:p>
          <a:p>
            <a:endParaRPr lang="en-US" sz="1050" dirty="0"/>
          </a:p>
        </p:txBody>
      </p:sp>
      <p:cxnSp>
        <p:nvCxnSpPr>
          <p:cNvPr id="4" name="Straight Connector 3">
            <a:extLst>
              <a:ext uri="{FF2B5EF4-FFF2-40B4-BE49-F238E27FC236}">
                <a16:creationId xmlns:a16="http://schemas.microsoft.com/office/drawing/2014/main" id="{1FF285F4-A061-0342-B826-3E6485B15ECF}"/>
              </a:ext>
            </a:extLst>
          </p:cNvPr>
          <p:cNvCxnSpPr>
            <a:cxnSpLocks/>
          </p:cNvCxnSpPr>
          <p:nvPr/>
        </p:nvCxnSpPr>
        <p:spPr>
          <a:xfrm>
            <a:off x="1446892" y="3565821"/>
            <a:ext cx="0" cy="2510514"/>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2E16A6E-264B-D747-A6A0-1CBF8273C315}"/>
              </a:ext>
            </a:extLst>
          </p:cNvPr>
          <p:cNvSpPr txBox="1"/>
          <p:nvPr/>
        </p:nvSpPr>
        <p:spPr>
          <a:xfrm>
            <a:off x="5609805" y="3477338"/>
            <a:ext cx="5662127" cy="2616101"/>
          </a:xfrm>
          <a:prstGeom prst="rect">
            <a:avLst/>
          </a:prstGeom>
          <a:noFill/>
        </p:spPr>
        <p:txBody>
          <a:bodyPr wrap="none" rtlCol="0">
            <a:spAutoFit/>
          </a:bodyPr>
          <a:lstStyle/>
          <a:p>
            <a:r>
              <a:rPr lang="en-US" i="1" dirty="0"/>
              <a:t> ===============================================</a:t>
            </a:r>
          </a:p>
          <a:p>
            <a:pPr algn="ctr"/>
            <a:r>
              <a:rPr lang="en-US" sz="2000" i="1" dirty="0"/>
              <a:t>THE </a:t>
            </a:r>
            <a:r>
              <a:rPr lang="en-US" sz="2000" b="1" i="1" dirty="0"/>
              <a:t>NEW</a:t>
            </a:r>
            <a:r>
              <a:rPr lang="en-US" sz="2000" i="1" dirty="0"/>
              <a:t> GOVERNANCE LAYER FUNCTIONALITY</a:t>
            </a:r>
          </a:p>
          <a:p>
            <a:pPr algn="ctr"/>
            <a:endParaRPr lang="en-US" sz="2400" b="1" i="1" dirty="0"/>
          </a:p>
          <a:p>
            <a:pPr algn="ctr"/>
            <a:r>
              <a:rPr lang="en-US" sz="2400" b="1" i="1" dirty="0"/>
              <a:t> Constraint </a:t>
            </a:r>
            <a:r>
              <a:rPr lang="en-US" sz="2400" i="1" dirty="0"/>
              <a:t>Layer</a:t>
            </a:r>
          </a:p>
          <a:p>
            <a:pPr algn="ctr"/>
            <a:r>
              <a:rPr lang="en-US" i="1" dirty="0"/>
              <a:t>  The control system enabling deployment in reality</a:t>
            </a:r>
          </a:p>
          <a:p>
            <a:pPr algn="ctr"/>
            <a:endParaRPr lang="en-US" i="1" dirty="0"/>
          </a:p>
          <a:p>
            <a:pPr algn="ctr"/>
            <a:r>
              <a:rPr lang="en-US" sz="2400" b="1" i="1" dirty="0"/>
              <a:t>Revenue Production</a:t>
            </a:r>
          </a:p>
          <a:p>
            <a:endParaRPr lang="en-US" dirty="0"/>
          </a:p>
        </p:txBody>
      </p:sp>
      <p:sp>
        <p:nvSpPr>
          <p:cNvPr id="8" name="TextBox 7">
            <a:extLst>
              <a:ext uri="{FF2B5EF4-FFF2-40B4-BE49-F238E27FC236}">
                <a16:creationId xmlns:a16="http://schemas.microsoft.com/office/drawing/2014/main" id="{462ED1B9-C260-FE49-8706-DD174D321FCD}"/>
              </a:ext>
            </a:extLst>
          </p:cNvPr>
          <p:cNvSpPr txBox="1"/>
          <p:nvPr/>
        </p:nvSpPr>
        <p:spPr>
          <a:xfrm>
            <a:off x="5488615" y="749174"/>
            <a:ext cx="5662126" cy="2062103"/>
          </a:xfrm>
          <a:prstGeom prst="rect">
            <a:avLst/>
          </a:prstGeom>
          <a:noFill/>
        </p:spPr>
        <p:txBody>
          <a:bodyPr wrap="none" rtlCol="0">
            <a:spAutoFit/>
          </a:bodyPr>
          <a:lstStyle/>
          <a:p>
            <a:pPr algn="ctr"/>
            <a:r>
              <a:rPr lang="en-US" i="1" dirty="0"/>
              <a:t> ===============================================</a:t>
            </a:r>
          </a:p>
          <a:p>
            <a:pPr algn="ctr"/>
            <a:r>
              <a:rPr lang="en-US" sz="2000" i="1" dirty="0"/>
              <a:t>THE </a:t>
            </a:r>
            <a:r>
              <a:rPr lang="en-US" sz="2000" b="1" i="1" dirty="0"/>
              <a:t>EXISTING</a:t>
            </a:r>
            <a:r>
              <a:rPr lang="en-US" sz="2000" i="1" dirty="0"/>
              <a:t> LLM NATIVE FUNCTIONALITY</a:t>
            </a:r>
          </a:p>
          <a:p>
            <a:pPr algn="ctr"/>
            <a:r>
              <a:rPr lang="en-US" sz="2400" i="1" dirty="0"/>
              <a:t> </a:t>
            </a:r>
          </a:p>
          <a:p>
            <a:pPr algn="ctr"/>
            <a:r>
              <a:rPr lang="en-US" sz="2400" b="1" i="1" dirty="0"/>
              <a:t>Creativity </a:t>
            </a:r>
            <a:r>
              <a:rPr lang="en-US" sz="2400" i="1" dirty="0"/>
              <a:t>Layer</a:t>
            </a:r>
          </a:p>
          <a:p>
            <a:pPr algn="ctr"/>
            <a:endParaRPr lang="en-US" i="1" dirty="0"/>
          </a:p>
          <a:p>
            <a:pPr algn="ctr"/>
            <a:r>
              <a:rPr lang="en-US" sz="2400" b="1" dirty="0"/>
              <a:t>Opportunity Generation</a:t>
            </a:r>
          </a:p>
        </p:txBody>
      </p:sp>
      <p:cxnSp>
        <p:nvCxnSpPr>
          <p:cNvPr id="9" name="Straight Connector 8">
            <a:extLst>
              <a:ext uri="{FF2B5EF4-FFF2-40B4-BE49-F238E27FC236}">
                <a16:creationId xmlns:a16="http://schemas.microsoft.com/office/drawing/2014/main" id="{5FC09DF6-5632-734E-95BB-6F65D9BD4A0E}"/>
              </a:ext>
            </a:extLst>
          </p:cNvPr>
          <p:cNvCxnSpPr>
            <a:cxnSpLocks/>
          </p:cNvCxnSpPr>
          <p:nvPr/>
        </p:nvCxnSpPr>
        <p:spPr>
          <a:xfrm>
            <a:off x="1446892" y="855406"/>
            <a:ext cx="0" cy="246298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ight Brace 15">
            <a:extLst>
              <a:ext uri="{FF2B5EF4-FFF2-40B4-BE49-F238E27FC236}">
                <a16:creationId xmlns:a16="http://schemas.microsoft.com/office/drawing/2014/main" id="{6979BC0C-558C-7047-8052-5C65D7585721}"/>
              </a:ext>
            </a:extLst>
          </p:cNvPr>
          <p:cNvSpPr/>
          <p:nvPr/>
        </p:nvSpPr>
        <p:spPr>
          <a:xfrm>
            <a:off x="4780690" y="855406"/>
            <a:ext cx="559899" cy="2462981"/>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e 16">
            <a:extLst>
              <a:ext uri="{FF2B5EF4-FFF2-40B4-BE49-F238E27FC236}">
                <a16:creationId xmlns:a16="http://schemas.microsoft.com/office/drawing/2014/main" id="{A6AA18B4-88FA-4044-98FD-582ACA1FB823}"/>
              </a:ext>
            </a:extLst>
          </p:cNvPr>
          <p:cNvSpPr/>
          <p:nvPr/>
        </p:nvSpPr>
        <p:spPr>
          <a:xfrm>
            <a:off x="4780690" y="3638426"/>
            <a:ext cx="559899" cy="2462981"/>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6EE29461-95F0-7044-8155-EE41073EC6AB}"/>
              </a:ext>
            </a:extLst>
          </p:cNvPr>
          <p:cNvCxnSpPr/>
          <p:nvPr/>
        </p:nvCxnSpPr>
        <p:spPr>
          <a:xfrm>
            <a:off x="1019851" y="855406"/>
            <a:ext cx="0" cy="5220929"/>
          </a:xfrm>
          <a:prstGeom prst="straightConnector1">
            <a:avLst/>
          </a:prstGeom>
          <a:ln w="1143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405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154E-CFF9-F34E-A55C-5380262B1856}"/>
              </a:ext>
            </a:extLst>
          </p:cNvPr>
          <p:cNvSpPr>
            <a:spLocks noGrp="1"/>
          </p:cNvSpPr>
          <p:nvPr>
            <p:ph type="title"/>
          </p:nvPr>
        </p:nvSpPr>
        <p:spPr/>
        <p:txBody>
          <a:bodyPr>
            <a:noAutofit/>
          </a:bodyPr>
          <a:lstStyle/>
          <a:p>
            <a:r>
              <a:rPr lang="en-US" sz="3600" b="1" dirty="0"/>
              <a:t>Runcible is a Category Creator</a:t>
            </a:r>
          </a:p>
        </p:txBody>
      </p:sp>
      <p:sp>
        <p:nvSpPr>
          <p:cNvPr id="4" name="TextBox 3">
            <a:extLst>
              <a:ext uri="{FF2B5EF4-FFF2-40B4-BE49-F238E27FC236}">
                <a16:creationId xmlns:a16="http://schemas.microsoft.com/office/drawing/2014/main" id="{5BD6AE89-888E-AC4F-BC55-2CDD2ED73A3B}"/>
              </a:ext>
            </a:extLst>
          </p:cNvPr>
          <p:cNvSpPr txBox="1"/>
          <p:nvPr/>
        </p:nvSpPr>
        <p:spPr>
          <a:xfrm>
            <a:off x="432000" y="972000"/>
            <a:ext cx="11340000" cy="5509200"/>
          </a:xfrm>
          <a:prstGeom prst="rect">
            <a:avLst/>
          </a:prstGeom>
          <a:noFill/>
        </p:spPr>
        <p:txBody>
          <a:bodyPr wrap="square" rtlCol="0">
            <a:spAutoFit/>
          </a:bodyPr>
          <a:lstStyle/>
          <a:p>
            <a:pPr algn="ctr"/>
            <a:r>
              <a:rPr lang="en-US" sz="2800" b="1" dirty="0"/>
              <a:t>Runcible does not compete with OpenAI, Google,</a:t>
            </a:r>
            <a:br>
              <a:rPr lang="en-US" sz="2800" b="1" dirty="0"/>
            </a:br>
            <a:r>
              <a:rPr lang="en-US" sz="2800" b="1" dirty="0"/>
              <a:t> Anthropic, or </a:t>
            </a:r>
            <a:r>
              <a:rPr lang="en-US" sz="2800" b="1" dirty="0" err="1"/>
              <a:t>xAI</a:t>
            </a:r>
            <a:r>
              <a:rPr lang="en-US" sz="2800" b="1" dirty="0"/>
              <a:t> - </a:t>
            </a:r>
            <a:r>
              <a:rPr lang="en-US" sz="2800" b="1" i="1" dirty="0"/>
              <a:t>It completes them.</a:t>
            </a:r>
          </a:p>
          <a:p>
            <a:endParaRPr lang="en-US" sz="1600" dirty="0"/>
          </a:p>
          <a:p>
            <a:r>
              <a:rPr lang="en-US" sz="2800" dirty="0"/>
              <a:t>Foundation models remain probabilistic text engines.</a:t>
            </a:r>
            <a:br>
              <a:rPr lang="en-US" sz="2800" dirty="0"/>
            </a:br>
            <a:r>
              <a:rPr lang="en-US" sz="2800" dirty="0"/>
              <a:t>Runcible becomes the </a:t>
            </a:r>
            <a:r>
              <a:rPr lang="en-US" sz="2800" b="1" dirty="0"/>
              <a:t>regulatory, liability, and audit layer</a:t>
            </a:r>
            <a:r>
              <a:rPr lang="en-US" sz="2800" dirty="0"/>
              <a:t> required for:</a:t>
            </a:r>
          </a:p>
          <a:p>
            <a:pPr marL="800100" lvl="1" indent="-342900">
              <a:buFont typeface="Arial" panose="020B0604020202020204" pitchFamily="34" charset="0"/>
              <a:buChar char="•"/>
            </a:pPr>
            <a:r>
              <a:rPr lang="en-US" sz="2800" dirty="0"/>
              <a:t>Medical-grade AI</a:t>
            </a:r>
          </a:p>
          <a:p>
            <a:pPr marL="800100" lvl="1" indent="-342900">
              <a:buFont typeface="Arial" panose="020B0604020202020204" pitchFamily="34" charset="0"/>
              <a:buChar char="•"/>
            </a:pPr>
            <a:r>
              <a:rPr lang="en-US" sz="2800" dirty="0"/>
              <a:t>Legal-grade AI</a:t>
            </a:r>
          </a:p>
          <a:p>
            <a:pPr marL="800100" lvl="1" indent="-342900">
              <a:buFont typeface="Arial" panose="020B0604020202020204" pitchFamily="34" charset="0"/>
              <a:buChar char="•"/>
            </a:pPr>
            <a:r>
              <a:rPr lang="en-US" sz="2800" dirty="0"/>
              <a:t>Enterprise-grade AI</a:t>
            </a:r>
          </a:p>
          <a:p>
            <a:pPr marL="800100" lvl="1" indent="-342900">
              <a:buFont typeface="Arial" panose="020B0604020202020204" pitchFamily="34" charset="0"/>
              <a:buChar char="•"/>
            </a:pPr>
            <a:r>
              <a:rPr lang="en-US" sz="2800" dirty="0"/>
              <a:t>Government-grade AI</a:t>
            </a:r>
          </a:p>
          <a:p>
            <a:pPr marL="800100" lvl="1" indent="-342900">
              <a:buFont typeface="Arial" panose="020B0604020202020204" pitchFamily="34" charset="0"/>
              <a:buChar char="•"/>
            </a:pPr>
            <a:r>
              <a:rPr lang="en-US" sz="2800" dirty="0"/>
              <a:t>Military-grade AI</a:t>
            </a:r>
          </a:p>
          <a:p>
            <a:r>
              <a:rPr lang="en-US" sz="2800" dirty="0"/>
              <a:t>This makes Runcible the </a:t>
            </a:r>
            <a:r>
              <a:rPr lang="en-US" sz="2800" b="1" dirty="0"/>
              <a:t>choke point</a:t>
            </a:r>
            <a:r>
              <a:rPr lang="en-US" sz="2800" dirty="0"/>
              <a:t> for safe, warrantable AI adoption.</a:t>
            </a:r>
          </a:p>
        </p:txBody>
      </p:sp>
    </p:spTree>
    <p:extLst>
      <p:ext uri="{BB962C8B-B14F-4D97-AF65-F5344CB8AC3E}">
        <p14:creationId xmlns:p14="http://schemas.microsoft.com/office/powerpoint/2010/main" val="1456054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154E-CFF9-F34E-A55C-5380262B1856}"/>
              </a:ext>
            </a:extLst>
          </p:cNvPr>
          <p:cNvSpPr>
            <a:spLocks noGrp="1"/>
          </p:cNvSpPr>
          <p:nvPr>
            <p:ph type="title"/>
          </p:nvPr>
        </p:nvSpPr>
        <p:spPr/>
        <p:txBody>
          <a:bodyPr>
            <a:noAutofit/>
          </a:bodyPr>
          <a:lstStyle/>
          <a:p>
            <a:r>
              <a:rPr lang="en-US" b="1" dirty="0"/>
              <a:t>What We Have Done and Invested So Far</a:t>
            </a:r>
            <a:endParaRPr lang="en-US" dirty="0"/>
          </a:p>
        </p:txBody>
      </p:sp>
      <p:sp>
        <p:nvSpPr>
          <p:cNvPr id="4" name="TextBox 3">
            <a:extLst>
              <a:ext uri="{FF2B5EF4-FFF2-40B4-BE49-F238E27FC236}">
                <a16:creationId xmlns:a16="http://schemas.microsoft.com/office/drawing/2014/main" id="{5BD6AE89-888E-AC4F-BC55-2CDD2ED73A3B}"/>
              </a:ext>
            </a:extLst>
          </p:cNvPr>
          <p:cNvSpPr txBox="1"/>
          <p:nvPr/>
        </p:nvSpPr>
        <p:spPr>
          <a:xfrm>
            <a:off x="432000" y="972000"/>
            <a:ext cx="11340000" cy="606319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b="1" dirty="0"/>
              <a:t>13 years</a:t>
            </a:r>
            <a:r>
              <a:rPr lang="en-US" sz="2800" dirty="0"/>
              <a:t> of scientific groundwork at Natural Law Institute.</a:t>
            </a:r>
          </a:p>
          <a:p>
            <a:pPr marL="285750" indent="-285750">
              <a:spcAft>
                <a:spcPts val="1200"/>
              </a:spcAft>
              <a:buFont typeface="Arial" panose="020B0604020202020204" pitchFamily="34" charset="0"/>
              <a:buChar char="•"/>
            </a:pPr>
            <a:r>
              <a:rPr lang="en-US" sz="2800" dirty="0"/>
              <a:t>Oversing, the first </a:t>
            </a:r>
            <a:r>
              <a:rPr lang="en-US" sz="2800" b="1" dirty="0"/>
              <a:t>AI-First Universal Application Platform</a:t>
            </a:r>
            <a:r>
              <a:rPr lang="en-US" sz="2800" dirty="0"/>
              <a:t> (~Operating System) fully integrated with AI. 1M lines of code, (Demo available)</a:t>
            </a:r>
          </a:p>
          <a:p>
            <a:pPr marL="285750" indent="-285750">
              <a:spcAft>
                <a:spcPts val="1200"/>
              </a:spcAft>
              <a:buFont typeface="Arial" panose="020B0604020202020204" pitchFamily="34" charset="0"/>
              <a:buChar char="•"/>
            </a:pPr>
            <a:r>
              <a:rPr lang="en-US" sz="2800" b="1" dirty="0"/>
              <a:t>Fully specified governance architecture</a:t>
            </a:r>
            <a:r>
              <a:rPr lang="en-US" sz="2800" dirty="0"/>
              <a:t> (Truth / Reciprocity / Liability).</a:t>
            </a:r>
          </a:p>
          <a:p>
            <a:pPr marL="285750" indent="-285750">
              <a:spcAft>
                <a:spcPts val="1200"/>
              </a:spcAft>
              <a:buFont typeface="Arial" panose="020B0604020202020204" pitchFamily="34" charset="0"/>
              <a:buChar char="•"/>
            </a:pPr>
            <a:r>
              <a:rPr lang="en-US" sz="2800" b="1" dirty="0"/>
              <a:t>Prototype governance engine</a:t>
            </a:r>
            <a:r>
              <a:rPr lang="en-US" sz="2800" dirty="0"/>
              <a:t> validated on GPT-class models.</a:t>
            </a:r>
          </a:p>
          <a:p>
            <a:pPr marL="285750" indent="-285750">
              <a:spcAft>
                <a:spcPts val="1200"/>
              </a:spcAft>
              <a:buFont typeface="Arial" panose="020B0604020202020204" pitchFamily="34" charset="0"/>
              <a:buChar char="•"/>
            </a:pPr>
            <a:r>
              <a:rPr lang="en-US" sz="2800" b="1" dirty="0"/>
              <a:t>Self-funded</a:t>
            </a:r>
            <a:r>
              <a:rPr lang="en-US" sz="2800" dirty="0"/>
              <a:t> ~$10M through development—no external dilution yet other than a few friends and family SAFE agreements</a:t>
            </a:r>
          </a:p>
          <a:p>
            <a:pPr marL="285750" indent="-285750">
              <a:spcAft>
                <a:spcPts val="1200"/>
              </a:spcAft>
              <a:buFont typeface="Arial" panose="020B0604020202020204" pitchFamily="34" charset="0"/>
              <a:buChar char="•"/>
            </a:pPr>
            <a:r>
              <a:rPr lang="en-US" sz="2800" b="1" dirty="0"/>
              <a:t>Demos Available: Runcible Governance Layer, Oversing Platform</a:t>
            </a:r>
            <a:endParaRPr lang="en-US" sz="2800" dirty="0"/>
          </a:p>
          <a:p>
            <a:br>
              <a:rPr lang="en-US" sz="2400" dirty="0"/>
            </a:br>
            <a:r>
              <a:rPr lang="en-US" sz="2400" dirty="0"/>
              <a:t> </a:t>
            </a:r>
          </a:p>
        </p:txBody>
      </p:sp>
    </p:spTree>
    <p:extLst>
      <p:ext uri="{BB962C8B-B14F-4D97-AF65-F5344CB8AC3E}">
        <p14:creationId xmlns:p14="http://schemas.microsoft.com/office/powerpoint/2010/main" val="851974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C16DB-00A0-0546-BF8E-11EDA60A1307}"/>
              </a:ext>
            </a:extLst>
          </p:cNvPr>
          <p:cNvSpPr>
            <a:spLocks noGrp="1"/>
          </p:cNvSpPr>
          <p:nvPr>
            <p:ph type="title"/>
          </p:nvPr>
        </p:nvSpPr>
        <p:spPr>
          <a:xfrm>
            <a:off x="734962" y="129152"/>
            <a:ext cx="7317658" cy="667262"/>
          </a:xfrm>
        </p:spPr>
        <p:txBody>
          <a:bodyPr>
            <a:noAutofit/>
          </a:bodyPr>
          <a:lstStyle/>
          <a:p>
            <a:r>
              <a:rPr lang="en-US" sz="2800" b="1" dirty="0"/>
              <a:t>One Law: Continuous Recursive Disambiguation</a:t>
            </a:r>
          </a:p>
        </p:txBody>
      </p:sp>
      <p:sp>
        <p:nvSpPr>
          <p:cNvPr id="3" name="Rectangle 2">
            <a:extLst>
              <a:ext uri="{FF2B5EF4-FFF2-40B4-BE49-F238E27FC236}">
                <a16:creationId xmlns:a16="http://schemas.microsoft.com/office/drawing/2014/main" id="{778BA0CD-C2B7-2848-B868-5985A3309943}"/>
              </a:ext>
            </a:extLst>
          </p:cNvPr>
          <p:cNvSpPr/>
          <p:nvPr/>
        </p:nvSpPr>
        <p:spPr>
          <a:xfrm>
            <a:off x="8219771" y="973399"/>
            <a:ext cx="2728451" cy="412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Evolutionary Computation</a:t>
            </a:r>
          </a:p>
        </p:txBody>
      </p:sp>
      <p:sp>
        <p:nvSpPr>
          <p:cNvPr id="4" name="Rectangle 3">
            <a:extLst>
              <a:ext uri="{FF2B5EF4-FFF2-40B4-BE49-F238E27FC236}">
                <a16:creationId xmlns:a16="http://schemas.microsoft.com/office/drawing/2014/main" id="{0911160D-2234-CC4F-A710-D09C97C5F35B}"/>
              </a:ext>
            </a:extLst>
          </p:cNvPr>
          <p:cNvSpPr/>
          <p:nvPr/>
        </p:nvSpPr>
        <p:spPr>
          <a:xfrm>
            <a:off x="8219771" y="1430598"/>
            <a:ext cx="2728451" cy="412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Human Language Faculty</a:t>
            </a:r>
          </a:p>
        </p:txBody>
      </p:sp>
      <p:sp>
        <p:nvSpPr>
          <p:cNvPr id="5" name="Rectangle 4">
            <a:extLst>
              <a:ext uri="{FF2B5EF4-FFF2-40B4-BE49-F238E27FC236}">
                <a16:creationId xmlns:a16="http://schemas.microsoft.com/office/drawing/2014/main" id="{DD626996-131F-534F-B60E-3CC963D80C29}"/>
              </a:ext>
            </a:extLst>
          </p:cNvPr>
          <p:cNvSpPr/>
          <p:nvPr/>
        </p:nvSpPr>
        <p:spPr>
          <a:xfrm>
            <a:off x="8219771" y="1887797"/>
            <a:ext cx="2728451" cy="412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Universal Grammar</a:t>
            </a:r>
          </a:p>
        </p:txBody>
      </p:sp>
      <p:sp>
        <p:nvSpPr>
          <p:cNvPr id="6" name="Rectangle 5">
            <a:extLst>
              <a:ext uri="{FF2B5EF4-FFF2-40B4-BE49-F238E27FC236}">
                <a16:creationId xmlns:a16="http://schemas.microsoft.com/office/drawing/2014/main" id="{F591FEE7-5A40-9940-9811-0DDF94BC8BF6}"/>
              </a:ext>
            </a:extLst>
          </p:cNvPr>
          <p:cNvSpPr/>
          <p:nvPr/>
        </p:nvSpPr>
        <p:spPr>
          <a:xfrm>
            <a:off x="8219771" y="2344996"/>
            <a:ext cx="2728451" cy="412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Human Languages</a:t>
            </a:r>
          </a:p>
        </p:txBody>
      </p:sp>
      <p:sp>
        <p:nvSpPr>
          <p:cNvPr id="7" name="Rectangle 6">
            <a:extLst>
              <a:ext uri="{FF2B5EF4-FFF2-40B4-BE49-F238E27FC236}">
                <a16:creationId xmlns:a16="http://schemas.microsoft.com/office/drawing/2014/main" id="{AB7D503C-487C-E341-86BB-F4BB528C6AA4}"/>
              </a:ext>
            </a:extLst>
          </p:cNvPr>
          <p:cNvSpPr/>
          <p:nvPr/>
        </p:nvSpPr>
        <p:spPr>
          <a:xfrm>
            <a:off x="8219766" y="4144305"/>
            <a:ext cx="2728451" cy="412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Meta Grammar</a:t>
            </a:r>
          </a:p>
        </p:txBody>
      </p:sp>
      <p:sp>
        <p:nvSpPr>
          <p:cNvPr id="8" name="Rectangle 7">
            <a:extLst>
              <a:ext uri="{FF2B5EF4-FFF2-40B4-BE49-F238E27FC236}">
                <a16:creationId xmlns:a16="http://schemas.microsoft.com/office/drawing/2014/main" id="{7DBB06FB-BBA7-D54E-916C-F39F0E508724}"/>
              </a:ext>
            </a:extLst>
          </p:cNvPr>
          <p:cNvSpPr/>
          <p:nvPr/>
        </p:nvSpPr>
        <p:spPr>
          <a:xfrm>
            <a:off x="7460227" y="2816950"/>
            <a:ext cx="4247535" cy="412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Spectrum of Domain Grammars</a:t>
            </a:r>
          </a:p>
        </p:txBody>
      </p:sp>
      <p:sp>
        <p:nvSpPr>
          <p:cNvPr id="9" name="Rectangle 8">
            <a:extLst>
              <a:ext uri="{FF2B5EF4-FFF2-40B4-BE49-F238E27FC236}">
                <a16:creationId xmlns:a16="http://schemas.microsoft.com/office/drawing/2014/main" id="{19B8A11A-5DBB-824B-A10B-9EC029F3D10F}"/>
              </a:ext>
            </a:extLst>
          </p:cNvPr>
          <p:cNvSpPr/>
          <p:nvPr/>
        </p:nvSpPr>
        <p:spPr>
          <a:xfrm>
            <a:off x="8219765" y="4601504"/>
            <a:ext cx="2728451" cy="412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Books</a:t>
            </a:r>
          </a:p>
        </p:txBody>
      </p:sp>
      <p:sp>
        <p:nvSpPr>
          <p:cNvPr id="10" name="Rectangle 9">
            <a:extLst>
              <a:ext uri="{FF2B5EF4-FFF2-40B4-BE49-F238E27FC236}">
                <a16:creationId xmlns:a16="http://schemas.microsoft.com/office/drawing/2014/main" id="{7EA47E73-6D25-8C4C-8754-1C804B7D8952}"/>
              </a:ext>
            </a:extLst>
          </p:cNvPr>
          <p:cNvSpPr/>
          <p:nvPr/>
        </p:nvSpPr>
        <p:spPr>
          <a:xfrm>
            <a:off x="8219765" y="5058703"/>
            <a:ext cx="2728451" cy="412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Training</a:t>
            </a:r>
          </a:p>
        </p:txBody>
      </p:sp>
      <p:sp>
        <p:nvSpPr>
          <p:cNvPr id="11" name="Rectangle 10">
            <a:extLst>
              <a:ext uri="{FF2B5EF4-FFF2-40B4-BE49-F238E27FC236}">
                <a16:creationId xmlns:a16="http://schemas.microsoft.com/office/drawing/2014/main" id="{F21D26D1-9154-244D-8E3C-DF30B70B189E}"/>
              </a:ext>
            </a:extLst>
          </p:cNvPr>
          <p:cNvSpPr/>
          <p:nvPr/>
        </p:nvSpPr>
        <p:spPr>
          <a:xfrm>
            <a:off x="8219765" y="5515902"/>
            <a:ext cx="2728451" cy="412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Code</a:t>
            </a:r>
          </a:p>
        </p:txBody>
      </p:sp>
      <p:sp>
        <p:nvSpPr>
          <p:cNvPr id="12" name="Rectangle 11">
            <a:extLst>
              <a:ext uri="{FF2B5EF4-FFF2-40B4-BE49-F238E27FC236}">
                <a16:creationId xmlns:a16="http://schemas.microsoft.com/office/drawing/2014/main" id="{8FB7BC6A-E26D-AD4B-9FB4-6EEE842EA6D0}"/>
              </a:ext>
            </a:extLst>
          </p:cNvPr>
          <p:cNvSpPr/>
          <p:nvPr/>
        </p:nvSpPr>
        <p:spPr>
          <a:xfrm>
            <a:off x="8219765" y="5973105"/>
            <a:ext cx="2728451" cy="412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Neural Network</a:t>
            </a:r>
          </a:p>
        </p:txBody>
      </p:sp>
      <p:sp>
        <p:nvSpPr>
          <p:cNvPr id="13" name="Triangle 12">
            <a:extLst>
              <a:ext uri="{FF2B5EF4-FFF2-40B4-BE49-F238E27FC236}">
                <a16:creationId xmlns:a16="http://schemas.microsoft.com/office/drawing/2014/main" id="{B978EF81-96CF-4F40-864C-5C4F801BCE1C}"/>
              </a:ext>
            </a:extLst>
          </p:cNvPr>
          <p:cNvSpPr/>
          <p:nvPr/>
        </p:nvSpPr>
        <p:spPr>
          <a:xfrm flipV="1">
            <a:off x="8219766" y="3252019"/>
            <a:ext cx="2728451" cy="3539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FC68C6-2326-0248-B1DF-CA475A29127D}"/>
              </a:ext>
            </a:extLst>
          </p:cNvPr>
          <p:cNvSpPr/>
          <p:nvPr/>
        </p:nvSpPr>
        <p:spPr>
          <a:xfrm>
            <a:off x="8219765" y="3672351"/>
            <a:ext cx="2728451" cy="412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Methodology</a:t>
            </a:r>
          </a:p>
        </p:txBody>
      </p:sp>
      <p:sp>
        <p:nvSpPr>
          <p:cNvPr id="15" name="TextBox 14">
            <a:extLst>
              <a:ext uri="{FF2B5EF4-FFF2-40B4-BE49-F238E27FC236}">
                <a16:creationId xmlns:a16="http://schemas.microsoft.com/office/drawing/2014/main" id="{8EFA1358-3ACC-2343-B295-7D254247DB43}"/>
              </a:ext>
            </a:extLst>
          </p:cNvPr>
          <p:cNvSpPr txBox="1"/>
          <p:nvPr/>
        </p:nvSpPr>
        <p:spPr>
          <a:xfrm>
            <a:off x="734962" y="700550"/>
            <a:ext cx="7134902" cy="6463308"/>
          </a:xfrm>
          <a:prstGeom prst="rect">
            <a:avLst/>
          </a:prstGeom>
          <a:noFill/>
        </p:spPr>
        <p:txBody>
          <a:bodyPr wrap="none" rtlCol="0">
            <a:spAutoFit/>
          </a:bodyPr>
          <a:lstStyle/>
          <a:p>
            <a:r>
              <a:rPr lang="en-US" b="1" dirty="0"/>
              <a:t>Evolutionary Computation: </a:t>
            </a:r>
            <a:r>
              <a:rPr lang="en-US" dirty="0"/>
              <a:t>the continuous recursive </a:t>
            </a:r>
            <a:br>
              <a:rPr lang="en-US" dirty="0"/>
            </a:br>
            <a:r>
              <a:rPr lang="en-US" dirty="0"/>
              <a:t>disambiguation (CRD( of entropy into order: persistence, identity.</a:t>
            </a:r>
          </a:p>
          <a:p>
            <a:r>
              <a:rPr lang="en-US" b="1" dirty="0"/>
              <a:t>Universal Grammar: </a:t>
            </a:r>
            <a:r>
              <a:rPr lang="en-US" dirty="0"/>
              <a:t>the continuous recursive disambiguation (CRD)</a:t>
            </a:r>
          </a:p>
          <a:p>
            <a:r>
              <a:rPr lang="en-US" dirty="0"/>
              <a:t>of </a:t>
            </a:r>
            <a:r>
              <a:rPr lang="en-US" strike="sngStrike" dirty="0"/>
              <a:t>entropy</a:t>
            </a:r>
            <a:r>
              <a:rPr lang="en-US" dirty="0"/>
              <a:t> ambiguity into </a:t>
            </a:r>
            <a:r>
              <a:rPr lang="en-US" strike="sngStrike" dirty="0"/>
              <a:t>order</a:t>
            </a:r>
            <a:r>
              <a:rPr lang="en-US" dirty="0"/>
              <a:t> identity, meaning.</a:t>
            </a:r>
          </a:p>
          <a:p>
            <a:r>
              <a:rPr lang="en-US" b="1" dirty="0"/>
              <a:t>Domain Grammars: </a:t>
            </a:r>
            <a:r>
              <a:rPr lang="en-US" dirty="0"/>
              <a:t>Rules of continuous recursive disambiguation (CRD)</a:t>
            </a:r>
            <a:br>
              <a:rPr lang="en-US" dirty="0"/>
            </a:br>
            <a:r>
              <a:rPr lang="en-US" dirty="0"/>
              <a:t>within a paradigm consisting of dimensions of permissible</a:t>
            </a:r>
            <a:br>
              <a:rPr lang="en-US" dirty="0"/>
            </a:br>
            <a:r>
              <a:rPr lang="en-US" dirty="0"/>
              <a:t>measurement, vocabulary as measures of </a:t>
            </a:r>
            <a:r>
              <a:rPr lang="en-US" b="1" i="1" dirty="0"/>
              <a:t>identities</a:t>
            </a:r>
            <a:r>
              <a:rPr lang="en-US" dirty="0"/>
              <a:t> and </a:t>
            </a:r>
            <a:br>
              <a:rPr lang="en-US" dirty="0"/>
            </a:br>
            <a:r>
              <a:rPr lang="en-US" b="1" i="1" dirty="0"/>
              <a:t>operations</a:t>
            </a:r>
            <a:r>
              <a:rPr lang="en-US" dirty="0"/>
              <a:t> and </a:t>
            </a:r>
            <a:r>
              <a:rPr lang="en-US" b="1" i="1" dirty="0"/>
              <a:t>states</a:t>
            </a:r>
            <a:r>
              <a:rPr lang="en-US" dirty="0"/>
              <a:t>, And resulting logical possibilities of </a:t>
            </a:r>
            <a:br>
              <a:rPr lang="en-US" dirty="0"/>
            </a:br>
            <a:r>
              <a:rPr lang="en-US" dirty="0"/>
              <a:t>changes in state.</a:t>
            </a:r>
            <a:br>
              <a:rPr lang="en-US" dirty="0"/>
            </a:br>
            <a:endParaRPr lang="en-US" dirty="0"/>
          </a:p>
          <a:p>
            <a:r>
              <a:rPr lang="en-US" b="1" dirty="0"/>
              <a:t>Methodology</a:t>
            </a:r>
            <a:r>
              <a:rPr lang="en-US" dirty="0"/>
              <a:t>: </a:t>
            </a:r>
          </a:p>
          <a:p>
            <a:r>
              <a:rPr lang="en-US" b="1" dirty="0"/>
              <a:t> - Language (Referents)</a:t>
            </a:r>
            <a:r>
              <a:rPr lang="en-US" dirty="0"/>
              <a:t>: Continuous recursive </a:t>
            </a:r>
          </a:p>
          <a:p>
            <a:r>
              <a:rPr lang="en-US" dirty="0"/>
              <a:t>disambiguation (CRD) of ambiguity into identity and into index (positional </a:t>
            </a:r>
          </a:p>
          <a:p>
            <a:r>
              <a:rPr lang="en-US" dirty="0"/>
              <a:t>relation), meaning: Measurements. </a:t>
            </a:r>
          </a:p>
          <a:p>
            <a:r>
              <a:rPr lang="en-US" b="1" dirty="0"/>
              <a:t> - Principles</a:t>
            </a:r>
            <a:r>
              <a:rPr lang="en-US" dirty="0"/>
              <a:t> (Laws, Logic): Same process (CRD) for reduction to causality.</a:t>
            </a:r>
          </a:p>
          <a:p>
            <a:r>
              <a:rPr lang="en-US" b="1" dirty="0"/>
              <a:t>Meta-Grammar: Result: </a:t>
            </a:r>
            <a:r>
              <a:rPr lang="en-US" dirty="0"/>
              <a:t>Subjectively and objectively testable identities </a:t>
            </a:r>
          </a:p>
          <a:p>
            <a:r>
              <a:rPr lang="en-US" dirty="0"/>
              <a:t>and operations – falsification by constructive logic – just like geometry.</a:t>
            </a:r>
          </a:p>
          <a:p>
            <a:r>
              <a:rPr lang="en-US" b="1" dirty="0"/>
              <a:t>Books: </a:t>
            </a:r>
            <a:r>
              <a:rPr lang="en-US" dirty="0"/>
              <a:t>Crisis,</a:t>
            </a:r>
            <a:r>
              <a:rPr lang="en-US" b="1" dirty="0"/>
              <a:t> </a:t>
            </a:r>
            <a:r>
              <a:rPr lang="en-US" dirty="0"/>
              <a:t>Language, Logic, Science, Law (Ethics), History, Humanities</a:t>
            </a:r>
            <a:endParaRPr lang="en-US" b="1" dirty="0"/>
          </a:p>
          <a:p>
            <a:r>
              <a:rPr lang="en-US" b="1" dirty="0"/>
              <a:t>Training: </a:t>
            </a:r>
            <a:r>
              <a:rPr lang="en-US" dirty="0"/>
              <a:t>Training Modules from the books</a:t>
            </a:r>
            <a:endParaRPr lang="en-US" b="1" dirty="0"/>
          </a:p>
          <a:p>
            <a:r>
              <a:rPr lang="en-US" b="1" dirty="0"/>
              <a:t>Code: </a:t>
            </a:r>
            <a:r>
              <a:rPr lang="en-US" dirty="0"/>
              <a:t>Governance layer for LLMs enforcing constraint and closure.</a:t>
            </a:r>
          </a:p>
          <a:p>
            <a:r>
              <a:rPr lang="en-US" b="1" dirty="0"/>
              <a:t>TCL: </a:t>
            </a:r>
            <a:r>
              <a:rPr lang="en-US" dirty="0"/>
              <a:t>Continuous recursive disambiguation of memories (data) into truths.</a:t>
            </a:r>
          </a:p>
          <a:p>
            <a:endParaRPr lang="en-US" dirty="0"/>
          </a:p>
          <a:p>
            <a:endParaRPr lang="en-US" dirty="0"/>
          </a:p>
        </p:txBody>
      </p:sp>
      <p:sp>
        <p:nvSpPr>
          <p:cNvPr id="16" name="Rectangle 15">
            <a:extLst>
              <a:ext uri="{FF2B5EF4-FFF2-40B4-BE49-F238E27FC236}">
                <a16:creationId xmlns:a16="http://schemas.microsoft.com/office/drawing/2014/main" id="{6ECA685B-9BBD-5D4D-A789-ED99AC93A2E4}"/>
              </a:ext>
            </a:extLst>
          </p:cNvPr>
          <p:cNvSpPr/>
          <p:nvPr/>
        </p:nvSpPr>
        <p:spPr>
          <a:xfrm>
            <a:off x="8219764" y="523569"/>
            <a:ext cx="2728451" cy="412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Universe Under Pressure</a:t>
            </a:r>
          </a:p>
        </p:txBody>
      </p:sp>
    </p:spTree>
    <p:extLst>
      <p:ext uri="{BB962C8B-B14F-4D97-AF65-F5344CB8AC3E}">
        <p14:creationId xmlns:p14="http://schemas.microsoft.com/office/powerpoint/2010/main" val="1886836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EF5CA-9921-4446-8D8F-8D83C99ADD77}"/>
              </a:ext>
            </a:extLst>
          </p:cNvPr>
          <p:cNvSpPr>
            <a:spLocks noGrp="1"/>
          </p:cNvSpPr>
          <p:nvPr>
            <p:ph type="title"/>
          </p:nvPr>
        </p:nvSpPr>
        <p:spPr/>
        <p:txBody>
          <a:bodyPr/>
          <a:lstStyle/>
          <a:p>
            <a:r>
              <a:rPr lang="en-US" dirty="0"/>
              <a:t>The ‘Periodic Table’ of Grammars</a:t>
            </a:r>
          </a:p>
        </p:txBody>
      </p:sp>
      <p:pic>
        <p:nvPicPr>
          <p:cNvPr id="4" name="Picture 3">
            <a:extLst>
              <a:ext uri="{FF2B5EF4-FFF2-40B4-BE49-F238E27FC236}">
                <a16:creationId xmlns:a16="http://schemas.microsoft.com/office/drawing/2014/main" id="{646AC315-EB99-D84E-A42D-AEC3D27019BB}"/>
              </a:ext>
            </a:extLst>
          </p:cNvPr>
          <p:cNvPicPr>
            <a:picLocks noChangeAspect="1"/>
          </p:cNvPicPr>
          <p:nvPr/>
        </p:nvPicPr>
        <p:blipFill>
          <a:blip r:embed="rId2"/>
          <a:stretch>
            <a:fillRect/>
          </a:stretch>
        </p:blipFill>
        <p:spPr>
          <a:xfrm>
            <a:off x="1287901" y="749174"/>
            <a:ext cx="8711505" cy="5415652"/>
          </a:xfrm>
          <a:prstGeom prst="rect">
            <a:avLst/>
          </a:prstGeom>
        </p:spPr>
      </p:pic>
    </p:spTree>
    <p:extLst>
      <p:ext uri="{BB962C8B-B14F-4D97-AF65-F5344CB8AC3E}">
        <p14:creationId xmlns:p14="http://schemas.microsoft.com/office/powerpoint/2010/main" val="162505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92A1A-A130-C428-8ECB-3D3ABCEF77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2A3B24-58E6-2FC0-64C7-130186623E0B}"/>
              </a:ext>
            </a:extLst>
          </p:cNvPr>
          <p:cNvSpPr>
            <a:spLocks noGrp="1"/>
          </p:cNvSpPr>
          <p:nvPr>
            <p:ph type="title"/>
          </p:nvPr>
        </p:nvSpPr>
        <p:spPr/>
        <p:txBody>
          <a:bodyPr>
            <a:normAutofit fontScale="90000"/>
          </a:bodyPr>
          <a:lstStyle/>
          <a:p>
            <a:r>
              <a:rPr lang="en-US" b="1" dirty="0"/>
              <a:t>Results of Our Research: The Science and Logic of Computability</a:t>
            </a:r>
          </a:p>
        </p:txBody>
      </p:sp>
      <p:sp>
        <p:nvSpPr>
          <p:cNvPr id="6" name="TextBox 5">
            <a:extLst>
              <a:ext uri="{FF2B5EF4-FFF2-40B4-BE49-F238E27FC236}">
                <a16:creationId xmlns:a16="http://schemas.microsoft.com/office/drawing/2014/main" id="{3ACA0FDC-8F07-BF96-C8DA-66F471D07CE8}"/>
              </a:ext>
            </a:extLst>
          </p:cNvPr>
          <p:cNvSpPr txBox="1"/>
          <p:nvPr/>
        </p:nvSpPr>
        <p:spPr>
          <a:xfrm>
            <a:off x="933874" y="1046789"/>
            <a:ext cx="11258125" cy="5201424"/>
          </a:xfrm>
          <a:prstGeom prst="rect">
            <a:avLst/>
          </a:prstGeom>
          <a:noFill/>
        </p:spPr>
        <p:txBody>
          <a:bodyPr wrap="square" rtlCol="0">
            <a:spAutoFit/>
          </a:bodyPr>
          <a:lstStyle/>
          <a:p>
            <a:pPr>
              <a:spcAft>
                <a:spcPts val="2400"/>
              </a:spcAft>
            </a:pPr>
            <a:r>
              <a:rPr lang="en-US" sz="2400" b="1" dirty="0"/>
              <a:t>The Crisis of the Age </a:t>
            </a:r>
            <a:r>
              <a:rPr lang="en-US" sz="2400" dirty="0"/>
              <a:t>– The cause and cure of fall of civilizations (70%)(~1500pp)</a:t>
            </a:r>
            <a:endParaRPr lang="en-US" sz="2400" b="1" dirty="0"/>
          </a:p>
          <a:p>
            <a:pPr>
              <a:spcAft>
                <a:spcPts val="2400"/>
              </a:spcAft>
            </a:pPr>
            <a:r>
              <a:rPr lang="en-US" sz="2400" b="1" dirty="0"/>
              <a:t>Language (as a System of Measurement) </a:t>
            </a:r>
            <a:r>
              <a:rPr lang="en-US" sz="2400" dirty="0"/>
              <a:t>– The Foundation (99%) (~500pp)</a:t>
            </a:r>
          </a:p>
          <a:p>
            <a:pPr>
              <a:spcAft>
                <a:spcPts val="2400"/>
              </a:spcAft>
            </a:pPr>
            <a:r>
              <a:rPr lang="en-US" sz="2400" b="1" dirty="0"/>
              <a:t>Logic </a:t>
            </a:r>
            <a:r>
              <a:rPr lang="en-US" sz="2400" dirty="0"/>
              <a:t>– The logic of evolutionary computation at all scales (60%) (~500pp)</a:t>
            </a:r>
          </a:p>
          <a:p>
            <a:pPr>
              <a:spcAft>
                <a:spcPts val="2400"/>
              </a:spcAft>
            </a:pPr>
            <a:r>
              <a:rPr lang="en-US" sz="2400" b="1" dirty="0"/>
              <a:t>Science (of Behavior) – </a:t>
            </a:r>
            <a:r>
              <a:rPr lang="en-US" sz="2400" dirty="0"/>
              <a:t>How people behave, cooperate, and organize (~1500pp)</a:t>
            </a:r>
            <a:endParaRPr lang="en-US" sz="2400" b="1" dirty="0"/>
          </a:p>
          <a:p>
            <a:pPr>
              <a:spcAft>
                <a:spcPts val="2400"/>
              </a:spcAft>
            </a:pPr>
            <a:r>
              <a:rPr lang="en-US" sz="2400" b="1" dirty="0"/>
              <a:t>Law </a:t>
            </a:r>
            <a:r>
              <a:rPr lang="en-US" sz="2400" dirty="0"/>
              <a:t>– The natural law of cooperation and its implementation (50%) (~1200pp)</a:t>
            </a:r>
            <a:endParaRPr lang="en-US" sz="2400" b="1" dirty="0"/>
          </a:p>
          <a:p>
            <a:pPr>
              <a:spcAft>
                <a:spcPts val="2400"/>
              </a:spcAft>
            </a:pPr>
            <a:r>
              <a:rPr lang="en-US" sz="2400" b="1" dirty="0"/>
              <a:t>History </a:t>
            </a:r>
            <a:r>
              <a:rPr lang="en-US" sz="2400" dirty="0"/>
              <a:t>– Evolution and different patterns of adaptation (60%) (~600pp)</a:t>
            </a:r>
            <a:endParaRPr lang="en-US" sz="2400" b="1" dirty="0"/>
          </a:p>
          <a:p>
            <a:pPr>
              <a:spcAft>
                <a:spcPts val="2400"/>
              </a:spcAft>
            </a:pPr>
            <a:r>
              <a:rPr lang="en-US" sz="2400" b="1" dirty="0"/>
              <a:t>Religion - </a:t>
            </a:r>
            <a:r>
              <a:rPr lang="en-US" sz="2400" dirty="0"/>
              <a:t>The rules of group strategy through narrative (10%) (~400pp)</a:t>
            </a:r>
          </a:p>
          <a:p>
            <a:pPr>
              <a:spcAft>
                <a:spcPts val="2400"/>
              </a:spcAft>
            </a:pPr>
            <a:r>
              <a:rPr lang="en-US" sz="2400" b="1" dirty="0"/>
              <a:t>Humanities – </a:t>
            </a:r>
            <a:r>
              <a:rPr lang="en-US" sz="2400" dirty="0"/>
              <a:t>Evolution of group strategy in literary form (5%) (~600pp)</a:t>
            </a:r>
          </a:p>
        </p:txBody>
      </p:sp>
      <p:pic>
        <p:nvPicPr>
          <p:cNvPr id="8" name="Picture 7">
            <a:extLst>
              <a:ext uri="{FF2B5EF4-FFF2-40B4-BE49-F238E27FC236}">
                <a16:creationId xmlns:a16="http://schemas.microsoft.com/office/drawing/2014/main" id="{AAA57D19-295E-7F57-B678-0B52A61081B7}"/>
              </a:ext>
            </a:extLst>
          </p:cNvPr>
          <p:cNvPicPr>
            <a:picLocks noChangeAspect="1"/>
          </p:cNvPicPr>
          <p:nvPr/>
        </p:nvPicPr>
        <p:blipFill>
          <a:blip r:embed="rId2"/>
          <a:srcRect t="15892" b="13954"/>
          <a:stretch>
            <a:fillRect/>
          </a:stretch>
        </p:blipFill>
        <p:spPr>
          <a:xfrm>
            <a:off x="338784" y="5106426"/>
            <a:ext cx="548640" cy="599313"/>
          </a:xfrm>
          <a:prstGeom prst="rect">
            <a:avLst/>
          </a:prstGeom>
        </p:spPr>
      </p:pic>
      <p:pic>
        <p:nvPicPr>
          <p:cNvPr id="24" name="Picture 23">
            <a:extLst>
              <a:ext uri="{FF2B5EF4-FFF2-40B4-BE49-F238E27FC236}">
                <a16:creationId xmlns:a16="http://schemas.microsoft.com/office/drawing/2014/main" id="{A39F8717-FE29-EA4F-AE94-A95B5A1DD3A1}"/>
              </a:ext>
            </a:extLst>
          </p:cNvPr>
          <p:cNvPicPr>
            <a:picLocks noChangeAspect="1"/>
          </p:cNvPicPr>
          <p:nvPr/>
        </p:nvPicPr>
        <p:blipFill>
          <a:blip r:embed="rId3"/>
          <a:srcRect t="16301" b="14921"/>
          <a:stretch>
            <a:fillRect/>
          </a:stretch>
        </p:blipFill>
        <p:spPr>
          <a:xfrm>
            <a:off x="331732" y="4457018"/>
            <a:ext cx="548640" cy="566020"/>
          </a:xfrm>
          <a:prstGeom prst="rect">
            <a:avLst/>
          </a:prstGeom>
        </p:spPr>
      </p:pic>
      <p:pic>
        <p:nvPicPr>
          <p:cNvPr id="32" name="Picture 31">
            <a:extLst>
              <a:ext uri="{FF2B5EF4-FFF2-40B4-BE49-F238E27FC236}">
                <a16:creationId xmlns:a16="http://schemas.microsoft.com/office/drawing/2014/main" id="{7D9B563E-2541-A9E5-D808-7E0CC7874FAD}"/>
              </a:ext>
            </a:extLst>
          </p:cNvPr>
          <p:cNvPicPr>
            <a:picLocks noChangeAspect="1"/>
          </p:cNvPicPr>
          <p:nvPr/>
        </p:nvPicPr>
        <p:blipFill>
          <a:blip r:embed="rId4"/>
          <a:srcRect t="17829" b="16802"/>
          <a:stretch>
            <a:fillRect/>
          </a:stretch>
        </p:blipFill>
        <p:spPr>
          <a:xfrm>
            <a:off x="338784" y="3775710"/>
            <a:ext cx="548640" cy="570997"/>
          </a:xfrm>
          <a:prstGeom prst="rect">
            <a:avLst/>
          </a:prstGeom>
        </p:spPr>
      </p:pic>
      <p:pic>
        <p:nvPicPr>
          <p:cNvPr id="38" name="Picture 37">
            <a:extLst>
              <a:ext uri="{FF2B5EF4-FFF2-40B4-BE49-F238E27FC236}">
                <a16:creationId xmlns:a16="http://schemas.microsoft.com/office/drawing/2014/main" id="{68885661-E003-F337-E4AE-89B84822FD38}"/>
              </a:ext>
            </a:extLst>
          </p:cNvPr>
          <p:cNvPicPr>
            <a:picLocks noChangeAspect="1"/>
          </p:cNvPicPr>
          <p:nvPr/>
        </p:nvPicPr>
        <p:blipFill>
          <a:blip r:embed="rId5"/>
          <a:srcRect t="16555" b="16802"/>
          <a:stretch>
            <a:fillRect/>
          </a:stretch>
        </p:blipFill>
        <p:spPr>
          <a:xfrm>
            <a:off x="331732" y="5808447"/>
            <a:ext cx="548640" cy="572250"/>
          </a:xfrm>
          <a:prstGeom prst="rect">
            <a:avLst/>
          </a:prstGeom>
        </p:spPr>
      </p:pic>
      <p:pic>
        <p:nvPicPr>
          <p:cNvPr id="4" name="Picture 3">
            <a:extLst>
              <a:ext uri="{FF2B5EF4-FFF2-40B4-BE49-F238E27FC236}">
                <a16:creationId xmlns:a16="http://schemas.microsoft.com/office/drawing/2014/main" id="{44551E54-B7A3-7CD4-6372-2C1147C17732}"/>
              </a:ext>
            </a:extLst>
          </p:cNvPr>
          <p:cNvPicPr>
            <a:picLocks noChangeAspect="1"/>
          </p:cNvPicPr>
          <p:nvPr/>
        </p:nvPicPr>
        <p:blipFill>
          <a:blip r:embed="rId6"/>
          <a:srcRect t="17828" b="14157"/>
          <a:stretch>
            <a:fillRect/>
          </a:stretch>
        </p:blipFill>
        <p:spPr>
          <a:xfrm>
            <a:off x="345622" y="3059093"/>
            <a:ext cx="548640" cy="559736"/>
          </a:xfrm>
          <a:prstGeom prst="rect">
            <a:avLst/>
          </a:prstGeom>
        </p:spPr>
      </p:pic>
      <p:pic>
        <p:nvPicPr>
          <p:cNvPr id="14" name="Picture 13">
            <a:extLst>
              <a:ext uri="{FF2B5EF4-FFF2-40B4-BE49-F238E27FC236}">
                <a16:creationId xmlns:a16="http://schemas.microsoft.com/office/drawing/2014/main" id="{1D676082-A211-EF81-9BBD-C580AD7CC36D}"/>
              </a:ext>
            </a:extLst>
          </p:cNvPr>
          <p:cNvPicPr>
            <a:picLocks noChangeAspect="1"/>
          </p:cNvPicPr>
          <p:nvPr/>
        </p:nvPicPr>
        <p:blipFill>
          <a:blip r:embed="rId7"/>
          <a:srcRect t="16555" b="14108"/>
          <a:stretch>
            <a:fillRect/>
          </a:stretch>
        </p:blipFill>
        <p:spPr>
          <a:xfrm>
            <a:off x="356265" y="1046789"/>
            <a:ext cx="548640" cy="570611"/>
          </a:xfrm>
          <a:prstGeom prst="rect">
            <a:avLst/>
          </a:prstGeom>
        </p:spPr>
      </p:pic>
      <p:pic>
        <p:nvPicPr>
          <p:cNvPr id="16" name="Picture 15">
            <a:extLst>
              <a:ext uri="{FF2B5EF4-FFF2-40B4-BE49-F238E27FC236}">
                <a16:creationId xmlns:a16="http://schemas.microsoft.com/office/drawing/2014/main" id="{385D4A91-CDFA-F061-BFE7-B96761F3E647}"/>
              </a:ext>
            </a:extLst>
          </p:cNvPr>
          <p:cNvPicPr>
            <a:picLocks noChangeAspect="1"/>
          </p:cNvPicPr>
          <p:nvPr/>
        </p:nvPicPr>
        <p:blipFill>
          <a:blip r:embed="rId8"/>
          <a:srcRect t="18914" b="15304"/>
          <a:stretch>
            <a:fillRect/>
          </a:stretch>
        </p:blipFill>
        <p:spPr>
          <a:xfrm>
            <a:off x="343564" y="2390934"/>
            <a:ext cx="590311" cy="582471"/>
          </a:xfrm>
          <a:prstGeom prst="rect">
            <a:avLst/>
          </a:prstGeom>
        </p:spPr>
      </p:pic>
      <p:pic>
        <p:nvPicPr>
          <p:cNvPr id="21" name="Picture 20">
            <a:extLst>
              <a:ext uri="{FF2B5EF4-FFF2-40B4-BE49-F238E27FC236}">
                <a16:creationId xmlns:a16="http://schemas.microsoft.com/office/drawing/2014/main" id="{B9C37CE2-EE98-E614-9F55-0B2C0E8AA991}"/>
              </a:ext>
            </a:extLst>
          </p:cNvPr>
          <p:cNvPicPr>
            <a:picLocks noChangeAspect="1"/>
          </p:cNvPicPr>
          <p:nvPr/>
        </p:nvPicPr>
        <p:blipFill>
          <a:blip r:embed="rId9"/>
          <a:srcRect t="18450" b="16802"/>
          <a:stretch>
            <a:fillRect/>
          </a:stretch>
        </p:blipFill>
        <p:spPr>
          <a:xfrm>
            <a:off x="355708" y="1646884"/>
            <a:ext cx="564892" cy="667850"/>
          </a:xfrm>
          <a:prstGeom prst="rect">
            <a:avLst/>
          </a:prstGeom>
        </p:spPr>
      </p:pic>
    </p:spTree>
    <p:extLst>
      <p:ext uri="{BB962C8B-B14F-4D97-AF65-F5344CB8AC3E}">
        <p14:creationId xmlns:p14="http://schemas.microsoft.com/office/powerpoint/2010/main" val="3971334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154E-CFF9-F34E-A55C-5380262B1856}"/>
              </a:ext>
            </a:extLst>
          </p:cNvPr>
          <p:cNvSpPr>
            <a:spLocks noGrp="1"/>
          </p:cNvSpPr>
          <p:nvPr>
            <p:ph type="title"/>
          </p:nvPr>
        </p:nvSpPr>
        <p:spPr/>
        <p:txBody>
          <a:bodyPr>
            <a:noAutofit/>
          </a:bodyPr>
          <a:lstStyle/>
          <a:p>
            <a:r>
              <a:rPr lang="en-US" sz="3600" b="1" dirty="0"/>
              <a:t>The Roadmap</a:t>
            </a:r>
          </a:p>
        </p:txBody>
      </p:sp>
      <p:sp>
        <p:nvSpPr>
          <p:cNvPr id="3" name="Rectangle 2">
            <a:extLst>
              <a:ext uri="{FF2B5EF4-FFF2-40B4-BE49-F238E27FC236}">
                <a16:creationId xmlns:a16="http://schemas.microsoft.com/office/drawing/2014/main" id="{2F3ABB61-8071-074D-BA82-C0FE8FCBE54C}"/>
              </a:ext>
            </a:extLst>
          </p:cNvPr>
          <p:cNvSpPr/>
          <p:nvPr/>
        </p:nvSpPr>
        <p:spPr>
          <a:xfrm>
            <a:off x="420000" y="2006386"/>
            <a:ext cx="153869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Crisis</a:t>
            </a:r>
          </a:p>
        </p:txBody>
      </p:sp>
      <p:sp>
        <p:nvSpPr>
          <p:cNvPr id="5" name="Rectangle 4">
            <a:extLst>
              <a:ext uri="{FF2B5EF4-FFF2-40B4-BE49-F238E27FC236}">
                <a16:creationId xmlns:a16="http://schemas.microsoft.com/office/drawing/2014/main" id="{2B50BD52-FAFF-5F4F-AD51-35C03341D72F}"/>
              </a:ext>
            </a:extLst>
          </p:cNvPr>
          <p:cNvSpPr/>
          <p:nvPr/>
        </p:nvSpPr>
        <p:spPr>
          <a:xfrm>
            <a:off x="2021906" y="2000924"/>
            <a:ext cx="153869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Language</a:t>
            </a:r>
          </a:p>
        </p:txBody>
      </p:sp>
      <p:sp>
        <p:nvSpPr>
          <p:cNvPr id="6" name="Rectangle 5">
            <a:extLst>
              <a:ext uri="{FF2B5EF4-FFF2-40B4-BE49-F238E27FC236}">
                <a16:creationId xmlns:a16="http://schemas.microsoft.com/office/drawing/2014/main" id="{E79611E8-691B-F249-AAD5-9D5B278FDBE2}"/>
              </a:ext>
            </a:extLst>
          </p:cNvPr>
          <p:cNvSpPr/>
          <p:nvPr/>
        </p:nvSpPr>
        <p:spPr>
          <a:xfrm>
            <a:off x="3635819" y="2000924"/>
            <a:ext cx="153869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Logic</a:t>
            </a:r>
          </a:p>
        </p:txBody>
      </p:sp>
      <p:sp>
        <p:nvSpPr>
          <p:cNvPr id="7" name="Rectangle 6">
            <a:extLst>
              <a:ext uri="{FF2B5EF4-FFF2-40B4-BE49-F238E27FC236}">
                <a16:creationId xmlns:a16="http://schemas.microsoft.com/office/drawing/2014/main" id="{54602BF9-B15F-8047-BE03-27F588D248B1}"/>
              </a:ext>
            </a:extLst>
          </p:cNvPr>
          <p:cNvSpPr/>
          <p:nvPr/>
        </p:nvSpPr>
        <p:spPr>
          <a:xfrm>
            <a:off x="5249732" y="2000924"/>
            <a:ext cx="153869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Science</a:t>
            </a:r>
          </a:p>
        </p:txBody>
      </p:sp>
      <p:sp>
        <p:nvSpPr>
          <p:cNvPr id="8" name="Rectangle 7">
            <a:extLst>
              <a:ext uri="{FF2B5EF4-FFF2-40B4-BE49-F238E27FC236}">
                <a16:creationId xmlns:a16="http://schemas.microsoft.com/office/drawing/2014/main" id="{E49EBDCA-53DC-CC4C-B771-1B0F0484D960}"/>
              </a:ext>
            </a:extLst>
          </p:cNvPr>
          <p:cNvSpPr/>
          <p:nvPr/>
        </p:nvSpPr>
        <p:spPr>
          <a:xfrm>
            <a:off x="6858415" y="2000924"/>
            <a:ext cx="153869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Law</a:t>
            </a:r>
          </a:p>
        </p:txBody>
      </p:sp>
      <p:sp>
        <p:nvSpPr>
          <p:cNvPr id="9" name="Rectangle 8">
            <a:extLst>
              <a:ext uri="{FF2B5EF4-FFF2-40B4-BE49-F238E27FC236}">
                <a16:creationId xmlns:a16="http://schemas.microsoft.com/office/drawing/2014/main" id="{77B476AA-05D7-AF4E-AFA8-C5CB00BDF044}"/>
              </a:ext>
            </a:extLst>
          </p:cNvPr>
          <p:cNvSpPr/>
          <p:nvPr/>
        </p:nvSpPr>
        <p:spPr>
          <a:xfrm>
            <a:off x="8467098" y="2000924"/>
            <a:ext cx="153869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History</a:t>
            </a:r>
          </a:p>
        </p:txBody>
      </p:sp>
      <p:sp>
        <p:nvSpPr>
          <p:cNvPr id="10" name="Rectangle 9">
            <a:extLst>
              <a:ext uri="{FF2B5EF4-FFF2-40B4-BE49-F238E27FC236}">
                <a16:creationId xmlns:a16="http://schemas.microsoft.com/office/drawing/2014/main" id="{60830695-8CFC-4E4D-AB78-1E8AFAE3CE31}"/>
              </a:ext>
            </a:extLst>
          </p:cNvPr>
          <p:cNvSpPr/>
          <p:nvPr/>
        </p:nvSpPr>
        <p:spPr>
          <a:xfrm>
            <a:off x="10075781" y="2000924"/>
            <a:ext cx="153869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Humanities</a:t>
            </a:r>
          </a:p>
        </p:txBody>
      </p:sp>
      <p:cxnSp>
        <p:nvCxnSpPr>
          <p:cNvPr id="13" name="Straight Arrow Connector 12">
            <a:extLst>
              <a:ext uri="{FF2B5EF4-FFF2-40B4-BE49-F238E27FC236}">
                <a16:creationId xmlns:a16="http://schemas.microsoft.com/office/drawing/2014/main" id="{3BB04D7D-F223-E14F-8B4D-5A0EDAB73AE7}"/>
              </a:ext>
            </a:extLst>
          </p:cNvPr>
          <p:cNvCxnSpPr>
            <a:cxnSpLocks/>
          </p:cNvCxnSpPr>
          <p:nvPr/>
        </p:nvCxnSpPr>
        <p:spPr>
          <a:xfrm>
            <a:off x="432000" y="2721296"/>
            <a:ext cx="1286441" cy="0"/>
          </a:xfrm>
          <a:prstGeom prst="straightConnector1">
            <a:avLst/>
          </a:prstGeom>
          <a:ln w="63500">
            <a:tailEnd type="triangle" w="sm" len="sm"/>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555C869-9219-0E47-8BA7-217110F52CF1}"/>
              </a:ext>
            </a:extLst>
          </p:cNvPr>
          <p:cNvCxnSpPr/>
          <p:nvPr/>
        </p:nvCxnSpPr>
        <p:spPr>
          <a:xfrm>
            <a:off x="2033906" y="2721296"/>
            <a:ext cx="1526690" cy="0"/>
          </a:xfrm>
          <a:prstGeom prst="straightConnector1">
            <a:avLst/>
          </a:prstGeom>
          <a:ln w="63500">
            <a:tailEnd type="triangle" w="sm" len="sm"/>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77D2983-9889-DD43-A230-CEF2481EA69A}"/>
              </a:ext>
            </a:extLst>
          </p:cNvPr>
          <p:cNvCxnSpPr>
            <a:cxnSpLocks/>
          </p:cNvCxnSpPr>
          <p:nvPr/>
        </p:nvCxnSpPr>
        <p:spPr>
          <a:xfrm>
            <a:off x="3635819" y="2721296"/>
            <a:ext cx="967712" cy="0"/>
          </a:xfrm>
          <a:prstGeom prst="straightConnector1">
            <a:avLst/>
          </a:prstGeom>
          <a:ln w="63500">
            <a:tailEnd type="triangle" w="sm" len="sm"/>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574FE01-0869-AD43-987E-90BAFD075815}"/>
              </a:ext>
            </a:extLst>
          </p:cNvPr>
          <p:cNvCxnSpPr>
            <a:cxnSpLocks/>
          </p:cNvCxnSpPr>
          <p:nvPr/>
        </p:nvCxnSpPr>
        <p:spPr>
          <a:xfrm>
            <a:off x="5249732" y="2721296"/>
            <a:ext cx="473151" cy="0"/>
          </a:xfrm>
          <a:prstGeom prst="straightConnector1">
            <a:avLst/>
          </a:prstGeom>
          <a:ln w="63500">
            <a:tailEnd type="triangle" w="sm" len="sm"/>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5CB3154-ED28-4946-9968-7A25731CF98E}"/>
              </a:ext>
            </a:extLst>
          </p:cNvPr>
          <p:cNvCxnSpPr>
            <a:cxnSpLocks/>
          </p:cNvCxnSpPr>
          <p:nvPr/>
        </p:nvCxnSpPr>
        <p:spPr>
          <a:xfrm>
            <a:off x="6858415" y="2721296"/>
            <a:ext cx="769345" cy="0"/>
          </a:xfrm>
          <a:prstGeom prst="straightConnector1">
            <a:avLst/>
          </a:prstGeom>
          <a:ln w="63500">
            <a:tailEnd type="triangle" w="sm" len="sm"/>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4D8F977-8A65-A442-AA32-216BA524B753}"/>
              </a:ext>
            </a:extLst>
          </p:cNvPr>
          <p:cNvCxnSpPr>
            <a:cxnSpLocks/>
          </p:cNvCxnSpPr>
          <p:nvPr/>
        </p:nvCxnSpPr>
        <p:spPr>
          <a:xfrm>
            <a:off x="8467098" y="2721296"/>
            <a:ext cx="613840" cy="0"/>
          </a:xfrm>
          <a:prstGeom prst="straightConnector1">
            <a:avLst/>
          </a:prstGeom>
          <a:ln w="63500">
            <a:tailEnd type="triangle" w="sm" len="sm"/>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A8B2064-A5EA-6A48-A360-9E53948C0E4A}"/>
              </a:ext>
            </a:extLst>
          </p:cNvPr>
          <p:cNvCxnSpPr>
            <a:cxnSpLocks/>
          </p:cNvCxnSpPr>
          <p:nvPr/>
        </p:nvCxnSpPr>
        <p:spPr>
          <a:xfrm>
            <a:off x="10075781" y="2721296"/>
            <a:ext cx="424053" cy="0"/>
          </a:xfrm>
          <a:prstGeom prst="straightConnector1">
            <a:avLst/>
          </a:prstGeom>
          <a:ln w="63500">
            <a:tailEnd type="triangle" w="sm" len="sm"/>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CB48A587-003A-3A4A-88DF-9C60824F28C7}"/>
              </a:ext>
            </a:extLst>
          </p:cNvPr>
          <p:cNvSpPr/>
          <p:nvPr/>
        </p:nvSpPr>
        <p:spPr>
          <a:xfrm>
            <a:off x="2021906" y="3708400"/>
            <a:ext cx="797494" cy="45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65BD761-6268-F047-B620-CF29BC79FAAD}"/>
              </a:ext>
            </a:extLst>
          </p:cNvPr>
          <p:cNvSpPr/>
          <p:nvPr/>
        </p:nvSpPr>
        <p:spPr>
          <a:xfrm>
            <a:off x="2021906" y="4717386"/>
            <a:ext cx="797494" cy="490636"/>
          </a:xfrm>
          <a:prstGeom prst="rect">
            <a:avLst/>
          </a:prstGeom>
          <a:gradFill>
            <a:gsLst>
              <a:gs pos="0">
                <a:schemeClr val="accent1">
                  <a:lumMod val="5000"/>
                  <a:lumOff val="95000"/>
                </a:schemeClr>
              </a:gs>
              <a:gs pos="100000">
                <a:schemeClr val="accent1">
                  <a:lumMod val="99000"/>
                </a:schemeClr>
              </a:gs>
              <a:gs pos="99000">
                <a:schemeClr val="accent1">
                  <a:lumMod val="45000"/>
                  <a:lumOff val="55000"/>
                </a:schemeClr>
              </a:gs>
              <a:gs pos="100000">
                <a:schemeClr val="accent1">
                  <a:lumMod val="30000"/>
                  <a:lumOff val="70000"/>
                </a:schemeClr>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4AA66852-D372-4944-8349-A92524E3EA49}"/>
              </a:ext>
            </a:extLst>
          </p:cNvPr>
          <p:cNvSpPr txBox="1"/>
          <p:nvPr/>
        </p:nvSpPr>
        <p:spPr>
          <a:xfrm>
            <a:off x="414931" y="1621703"/>
            <a:ext cx="2886881" cy="369332"/>
          </a:xfrm>
          <a:prstGeom prst="rect">
            <a:avLst/>
          </a:prstGeom>
          <a:noFill/>
        </p:spPr>
        <p:txBody>
          <a:bodyPr wrap="none" rtlCol="0">
            <a:spAutoFit/>
          </a:bodyPr>
          <a:lstStyle/>
          <a:p>
            <a:r>
              <a:rPr lang="en-US" dirty="0"/>
              <a:t>The Volumes (Foundation)</a:t>
            </a:r>
          </a:p>
        </p:txBody>
      </p:sp>
      <p:sp>
        <p:nvSpPr>
          <p:cNvPr id="31" name="TextBox 30">
            <a:extLst>
              <a:ext uri="{FF2B5EF4-FFF2-40B4-BE49-F238E27FC236}">
                <a16:creationId xmlns:a16="http://schemas.microsoft.com/office/drawing/2014/main" id="{390D12D4-5490-8449-B298-55C62E629DED}"/>
              </a:ext>
            </a:extLst>
          </p:cNvPr>
          <p:cNvSpPr txBox="1"/>
          <p:nvPr/>
        </p:nvSpPr>
        <p:spPr>
          <a:xfrm>
            <a:off x="432000" y="3300937"/>
            <a:ext cx="2806730" cy="369332"/>
          </a:xfrm>
          <a:prstGeom prst="rect">
            <a:avLst/>
          </a:prstGeom>
          <a:noFill/>
        </p:spPr>
        <p:txBody>
          <a:bodyPr wrap="none" rtlCol="0">
            <a:spAutoFit/>
          </a:bodyPr>
          <a:lstStyle/>
          <a:p>
            <a:r>
              <a:rPr lang="en-US" dirty="0"/>
              <a:t>The Code (from Volumes)</a:t>
            </a:r>
          </a:p>
        </p:txBody>
      </p:sp>
      <p:sp>
        <p:nvSpPr>
          <p:cNvPr id="32" name="TextBox 31">
            <a:extLst>
              <a:ext uri="{FF2B5EF4-FFF2-40B4-BE49-F238E27FC236}">
                <a16:creationId xmlns:a16="http://schemas.microsoft.com/office/drawing/2014/main" id="{534EF8DA-A9D5-8D45-AA97-EEE0E3E41F93}"/>
              </a:ext>
            </a:extLst>
          </p:cNvPr>
          <p:cNvSpPr txBox="1"/>
          <p:nvPr/>
        </p:nvSpPr>
        <p:spPr>
          <a:xfrm>
            <a:off x="432000" y="4348054"/>
            <a:ext cx="2654701" cy="369332"/>
          </a:xfrm>
          <a:prstGeom prst="rect">
            <a:avLst/>
          </a:prstGeom>
          <a:noFill/>
        </p:spPr>
        <p:txBody>
          <a:bodyPr wrap="none" rtlCol="0">
            <a:spAutoFit/>
          </a:bodyPr>
          <a:lstStyle/>
          <a:p>
            <a:r>
              <a:rPr lang="en-US" dirty="0"/>
              <a:t>Training (from Volumes)</a:t>
            </a:r>
          </a:p>
        </p:txBody>
      </p:sp>
      <p:sp>
        <p:nvSpPr>
          <p:cNvPr id="33" name="Rectangle 32">
            <a:extLst>
              <a:ext uri="{FF2B5EF4-FFF2-40B4-BE49-F238E27FC236}">
                <a16:creationId xmlns:a16="http://schemas.microsoft.com/office/drawing/2014/main" id="{371777E0-D273-7E45-A4E8-36220AC1E5C0}"/>
              </a:ext>
            </a:extLst>
          </p:cNvPr>
          <p:cNvSpPr/>
          <p:nvPr/>
        </p:nvSpPr>
        <p:spPr>
          <a:xfrm>
            <a:off x="321858" y="5774282"/>
            <a:ext cx="1157689" cy="451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Military</a:t>
            </a:r>
          </a:p>
        </p:txBody>
      </p:sp>
      <p:sp>
        <p:nvSpPr>
          <p:cNvPr id="34" name="Rectangle 33">
            <a:extLst>
              <a:ext uri="{FF2B5EF4-FFF2-40B4-BE49-F238E27FC236}">
                <a16:creationId xmlns:a16="http://schemas.microsoft.com/office/drawing/2014/main" id="{B71C8988-A28B-004C-A6A8-9E1D23AA3C5B}"/>
              </a:ext>
            </a:extLst>
          </p:cNvPr>
          <p:cNvSpPr/>
          <p:nvPr/>
        </p:nvSpPr>
        <p:spPr>
          <a:xfrm>
            <a:off x="1549540" y="5758931"/>
            <a:ext cx="153869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Government</a:t>
            </a:r>
          </a:p>
        </p:txBody>
      </p:sp>
      <p:sp>
        <p:nvSpPr>
          <p:cNvPr id="35" name="Rectangle 34">
            <a:extLst>
              <a:ext uri="{FF2B5EF4-FFF2-40B4-BE49-F238E27FC236}">
                <a16:creationId xmlns:a16="http://schemas.microsoft.com/office/drawing/2014/main" id="{D20AB235-A092-FF42-B8FE-8E011F662549}"/>
              </a:ext>
            </a:extLst>
          </p:cNvPr>
          <p:cNvSpPr/>
          <p:nvPr/>
        </p:nvSpPr>
        <p:spPr>
          <a:xfrm>
            <a:off x="3158223" y="5758931"/>
            <a:ext cx="153869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Reg. Compliance</a:t>
            </a:r>
          </a:p>
        </p:txBody>
      </p:sp>
      <p:sp>
        <p:nvSpPr>
          <p:cNvPr id="36" name="Rectangle 35">
            <a:extLst>
              <a:ext uri="{FF2B5EF4-FFF2-40B4-BE49-F238E27FC236}">
                <a16:creationId xmlns:a16="http://schemas.microsoft.com/office/drawing/2014/main" id="{49DAE64D-ED20-8444-9849-30B80EDC9E8F}"/>
              </a:ext>
            </a:extLst>
          </p:cNvPr>
          <p:cNvSpPr/>
          <p:nvPr/>
        </p:nvSpPr>
        <p:spPr>
          <a:xfrm>
            <a:off x="4766906" y="5758930"/>
            <a:ext cx="1157689" cy="467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Medicine</a:t>
            </a:r>
          </a:p>
        </p:txBody>
      </p:sp>
      <p:sp>
        <p:nvSpPr>
          <p:cNvPr id="37" name="Rectangle 36">
            <a:extLst>
              <a:ext uri="{FF2B5EF4-FFF2-40B4-BE49-F238E27FC236}">
                <a16:creationId xmlns:a16="http://schemas.microsoft.com/office/drawing/2014/main" id="{F1999D1D-46E7-F147-B1C8-EA41235C9336}"/>
              </a:ext>
            </a:extLst>
          </p:cNvPr>
          <p:cNvSpPr/>
          <p:nvPr/>
        </p:nvSpPr>
        <p:spPr>
          <a:xfrm>
            <a:off x="5990928" y="5768820"/>
            <a:ext cx="1157689" cy="447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Finance</a:t>
            </a:r>
          </a:p>
        </p:txBody>
      </p:sp>
      <p:sp>
        <p:nvSpPr>
          <p:cNvPr id="38" name="Rectangle 37">
            <a:extLst>
              <a:ext uri="{FF2B5EF4-FFF2-40B4-BE49-F238E27FC236}">
                <a16:creationId xmlns:a16="http://schemas.microsoft.com/office/drawing/2014/main" id="{47F8445B-1088-C149-A18E-9EFB42D9FFA4}"/>
              </a:ext>
            </a:extLst>
          </p:cNvPr>
          <p:cNvSpPr/>
          <p:nvPr/>
        </p:nvSpPr>
        <p:spPr>
          <a:xfrm>
            <a:off x="7214938" y="5768820"/>
            <a:ext cx="1535019" cy="457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Enterprise</a:t>
            </a:r>
          </a:p>
        </p:txBody>
      </p:sp>
      <p:sp>
        <p:nvSpPr>
          <p:cNvPr id="39" name="Rectangle 38">
            <a:extLst>
              <a:ext uri="{FF2B5EF4-FFF2-40B4-BE49-F238E27FC236}">
                <a16:creationId xmlns:a16="http://schemas.microsoft.com/office/drawing/2014/main" id="{AF9DABE9-52EE-6149-8B63-64E109F51BDE}"/>
              </a:ext>
            </a:extLst>
          </p:cNvPr>
          <p:cNvSpPr/>
          <p:nvPr/>
        </p:nvSpPr>
        <p:spPr>
          <a:xfrm>
            <a:off x="8839867" y="5758930"/>
            <a:ext cx="153869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Stakes Edu.</a:t>
            </a:r>
          </a:p>
        </p:txBody>
      </p:sp>
      <p:sp>
        <p:nvSpPr>
          <p:cNvPr id="40" name="TextBox 39">
            <a:extLst>
              <a:ext uri="{FF2B5EF4-FFF2-40B4-BE49-F238E27FC236}">
                <a16:creationId xmlns:a16="http://schemas.microsoft.com/office/drawing/2014/main" id="{4C94580E-4498-F941-BF65-5B521ACE101F}"/>
              </a:ext>
            </a:extLst>
          </p:cNvPr>
          <p:cNvSpPr txBox="1"/>
          <p:nvPr/>
        </p:nvSpPr>
        <p:spPr>
          <a:xfrm>
            <a:off x="443789" y="5389599"/>
            <a:ext cx="11690368" cy="369332"/>
          </a:xfrm>
          <a:prstGeom prst="rect">
            <a:avLst/>
          </a:prstGeom>
          <a:noFill/>
        </p:spPr>
        <p:txBody>
          <a:bodyPr wrap="square" rtlCol="0">
            <a:spAutoFit/>
          </a:bodyPr>
          <a:lstStyle/>
          <a:p>
            <a:r>
              <a:rPr lang="en-US" dirty="0"/>
              <a:t>Markets (Applied and Revenue – Machine producible, human auditable, &gt; Code &gt; Training )</a:t>
            </a:r>
          </a:p>
        </p:txBody>
      </p:sp>
      <p:sp>
        <p:nvSpPr>
          <p:cNvPr id="42" name="Rectangle 41">
            <a:extLst>
              <a:ext uri="{FF2B5EF4-FFF2-40B4-BE49-F238E27FC236}">
                <a16:creationId xmlns:a16="http://schemas.microsoft.com/office/drawing/2014/main" id="{9BC23B2D-8085-DC43-BA26-4D00220EE800}"/>
              </a:ext>
            </a:extLst>
          </p:cNvPr>
          <p:cNvSpPr/>
          <p:nvPr/>
        </p:nvSpPr>
        <p:spPr>
          <a:xfrm>
            <a:off x="10468467" y="5768820"/>
            <a:ext cx="153869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Sci./Eng.</a:t>
            </a:r>
          </a:p>
        </p:txBody>
      </p:sp>
      <p:sp>
        <p:nvSpPr>
          <p:cNvPr id="43" name="TextBox 42">
            <a:extLst>
              <a:ext uri="{FF2B5EF4-FFF2-40B4-BE49-F238E27FC236}">
                <a16:creationId xmlns:a16="http://schemas.microsoft.com/office/drawing/2014/main" id="{536F8D86-0A9F-6A48-BC81-D3872A8D102D}"/>
              </a:ext>
            </a:extLst>
          </p:cNvPr>
          <p:cNvSpPr txBox="1"/>
          <p:nvPr/>
        </p:nvSpPr>
        <p:spPr>
          <a:xfrm>
            <a:off x="4823449" y="2832752"/>
            <a:ext cx="1975221" cy="369332"/>
          </a:xfrm>
          <a:prstGeom prst="rect">
            <a:avLst/>
          </a:prstGeom>
          <a:noFill/>
        </p:spPr>
        <p:txBody>
          <a:bodyPr wrap="none" rtlCol="0">
            <a:spAutoFit/>
          </a:bodyPr>
          <a:lstStyle/>
          <a:p>
            <a:r>
              <a:rPr lang="en-US" dirty="0"/>
              <a:t>&lt; completeness &gt;</a:t>
            </a:r>
          </a:p>
        </p:txBody>
      </p:sp>
      <p:cxnSp>
        <p:nvCxnSpPr>
          <p:cNvPr id="45" name="Straight Arrow Connector 44">
            <a:extLst>
              <a:ext uri="{FF2B5EF4-FFF2-40B4-BE49-F238E27FC236}">
                <a16:creationId xmlns:a16="http://schemas.microsoft.com/office/drawing/2014/main" id="{8168AA00-E656-6746-BFD3-75B0D61F1796}"/>
              </a:ext>
            </a:extLst>
          </p:cNvPr>
          <p:cNvCxnSpPr>
            <a:cxnSpLocks/>
          </p:cNvCxnSpPr>
          <p:nvPr/>
        </p:nvCxnSpPr>
        <p:spPr>
          <a:xfrm>
            <a:off x="414930" y="1282403"/>
            <a:ext cx="11199541" cy="0"/>
          </a:xfrm>
          <a:prstGeom prst="straightConnector1">
            <a:avLst/>
          </a:prstGeom>
          <a:ln w="63500">
            <a:tailEnd type="triangle" w="sm" len="sm"/>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4284AD0-A5F0-6040-8F56-1220CFA1586D}"/>
              </a:ext>
            </a:extLst>
          </p:cNvPr>
          <p:cNvSpPr txBox="1"/>
          <p:nvPr/>
        </p:nvSpPr>
        <p:spPr>
          <a:xfrm>
            <a:off x="414930" y="913071"/>
            <a:ext cx="2340962" cy="369332"/>
          </a:xfrm>
          <a:prstGeom prst="rect">
            <a:avLst/>
          </a:prstGeom>
          <a:noFill/>
        </p:spPr>
        <p:txBody>
          <a:bodyPr wrap="none" rtlCol="0">
            <a:spAutoFit/>
          </a:bodyPr>
          <a:lstStyle/>
          <a:p>
            <a:r>
              <a:rPr lang="en-US" dirty="0"/>
              <a:t>Research (Complete)</a:t>
            </a:r>
          </a:p>
        </p:txBody>
      </p:sp>
      <p:sp>
        <p:nvSpPr>
          <p:cNvPr id="48" name="Rectangle 47">
            <a:extLst>
              <a:ext uri="{FF2B5EF4-FFF2-40B4-BE49-F238E27FC236}">
                <a16:creationId xmlns:a16="http://schemas.microsoft.com/office/drawing/2014/main" id="{C2DCD4FB-A580-D54B-BC18-5765A3C2A64C}"/>
              </a:ext>
            </a:extLst>
          </p:cNvPr>
          <p:cNvSpPr/>
          <p:nvPr/>
        </p:nvSpPr>
        <p:spPr>
          <a:xfrm>
            <a:off x="10081988" y="4717385"/>
            <a:ext cx="386479" cy="440639"/>
          </a:xfrm>
          <a:prstGeom prst="rect">
            <a:avLst/>
          </a:prstGeom>
          <a:gradFill>
            <a:gsLst>
              <a:gs pos="0">
                <a:schemeClr val="accent1">
                  <a:lumMod val="5000"/>
                  <a:lumOff val="95000"/>
                </a:schemeClr>
              </a:gs>
              <a:gs pos="100000">
                <a:schemeClr val="accent1">
                  <a:lumMod val="99000"/>
                </a:schemeClr>
              </a:gs>
              <a:gs pos="99000">
                <a:schemeClr val="accent1">
                  <a:lumMod val="45000"/>
                  <a:lumOff val="55000"/>
                </a:schemeClr>
              </a:gs>
              <a:gs pos="100000">
                <a:schemeClr val="accent1">
                  <a:lumMod val="30000"/>
                  <a:lumOff val="70000"/>
                </a:schemeClr>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a:extLst>
              <a:ext uri="{FF2B5EF4-FFF2-40B4-BE49-F238E27FC236}">
                <a16:creationId xmlns:a16="http://schemas.microsoft.com/office/drawing/2014/main" id="{626FB8ED-2CB8-5B48-98C1-D7DD6B70FF2D}"/>
              </a:ext>
            </a:extLst>
          </p:cNvPr>
          <p:cNvCxnSpPr>
            <a:cxnSpLocks/>
          </p:cNvCxnSpPr>
          <p:nvPr/>
        </p:nvCxnSpPr>
        <p:spPr>
          <a:xfrm>
            <a:off x="2251773" y="3965870"/>
            <a:ext cx="424053" cy="0"/>
          </a:xfrm>
          <a:prstGeom prst="straightConnector1">
            <a:avLst/>
          </a:prstGeom>
          <a:ln w="63500">
            <a:solidFill>
              <a:schemeClr val="bg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3EE6C99-2AEE-D547-A664-BEE67C5A067B}"/>
              </a:ext>
            </a:extLst>
          </p:cNvPr>
          <p:cNvCxnSpPr>
            <a:cxnSpLocks/>
          </p:cNvCxnSpPr>
          <p:nvPr/>
        </p:nvCxnSpPr>
        <p:spPr>
          <a:xfrm>
            <a:off x="2251773" y="4956470"/>
            <a:ext cx="424053" cy="0"/>
          </a:xfrm>
          <a:prstGeom prst="straightConnector1">
            <a:avLst/>
          </a:prstGeom>
          <a:ln w="63500">
            <a:solidFill>
              <a:schemeClr val="bg1"/>
            </a:solidFill>
            <a:tailEnd type="triangle" w="sm" len="sm"/>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8D81F69-3688-714F-AC27-3D53ED1C230A}"/>
              </a:ext>
            </a:extLst>
          </p:cNvPr>
          <p:cNvSpPr txBox="1"/>
          <p:nvPr/>
        </p:nvSpPr>
        <p:spPr>
          <a:xfrm>
            <a:off x="6606500" y="3245116"/>
            <a:ext cx="5298310" cy="1200329"/>
          </a:xfrm>
          <a:prstGeom prst="rect">
            <a:avLst/>
          </a:prstGeom>
          <a:noFill/>
        </p:spPr>
        <p:txBody>
          <a:bodyPr wrap="none" rtlCol="0">
            <a:spAutoFit/>
          </a:bodyPr>
          <a:lstStyle/>
          <a:p>
            <a:r>
              <a:rPr lang="en-US" i="1" dirty="0"/>
              <a:t>It’s a hierarchical sequence. And so the abilities </a:t>
            </a:r>
            <a:br>
              <a:rPr lang="en-US" i="1" dirty="0"/>
            </a:br>
            <a:r>
              <a:rPr lang="en-US" i="1" dirty="0"/>
              <a:t>of the AI increase dramatically with every</a:t>
            </a:r>
            <a:br>
              <a:rPr lang="en-US" i="1" dirty="0"/>
            </a:br>
            <a:r>
              <a:rPr lang="en-US" i="1" dirty="0"/>
              <a:t>asset we produce, and, the AI accelerates the </a:t>
            </a:r>
            <a:br>
              <a:rPr lang="en-US" i="1" dirty="0"/>
            </a:br>
            <a:r>
              <a:rPr lang="en-US" i="1" dirty="0"/>
              <a:t>production of each asset in the sequence.</a:t>
            </a:r>
          </a:p>
        </p:txBody>
      </p:sp>
    </p:spTree>
    <p:extLst>
      <p:ext uri="{BB962C8B-B14F-4D97-AF65-F5344CB8AC3E}">
        <p14:creationId xmlns:p14="http://schemas.microsoft.com/office/powerpoint/2010/main" val="2363656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0BA30-4D31-C643-B92A-8116763933D5}"/>
              </a:ext>
            </a:extLst>
          </p:cNvPr>
          <p:cNvSpPr>
            <a:spLocks noGrp="1"/>
          </p:cNvSpPr>
          <p:nvPr>
            <p:ph type="title"/>
          </p:nvPr>
        </p:nvSpPr>
        <p:spPr/>
        <p:txBody>
          <a:bodyPr>
            <a:normAutofit fontScale="90000"/>
          </a:bodyPr>
          <a:lstStyle/>
          <a:p>
            <a:r>
              <a:rPr lang="en-US" b="1" dirty="0"/>
              <a:t>Who We Are:</a:t>
            </a:r>
          </a:p>
        </p:txBody>
      </p:sp>
      <p:sp>
        <p:nvSpPr>
          <p:cNvPr id="3" name="TextBox 2">
            <a:extLst>
              <a:ext uri="{FF2B5EF4-FFF2-40B4-BE49-F238E27FC236}">
                <a16:creationId xmlns:a16="http://schemas.microsoft.com/office/drawing/2014/main" id="{AC8317FE-DEC3-6F42-BCBC-736AA06B65D0}"/>
              </a:ext>
            </a:extLst>
          </p:cNvPr>
          <p:cNvSpPr txBox="1"/>
          <p:nvPr/>
        </p:nvSpPr>
        <p:spPr>
          <a:xfrm>
            <a:off x="440253" y="749174"/>
            <a:ext cx="11340000" cy="5647700"/>
          </a:xfrm>
          <a:prstGeom prst="rect">
            <a:avLst/>
          </a:prstGeom>
          <a:noFill/>
        </p:spPr>
        <p:txBody>
          <a:bodyPr wrap="square" rtlCol="0">
            <a:spAutoFit/>
          </a:bodyPr>
          <a:lstStyle/>
          <a:p>
            <a:pPr>
              <a:spcAft>
                <a:spcPts val="600"/>
              </a:spcAft>
            </a:pPr>
            <a:r>
              <a:rPr lang="en-US" sz="2400" dirty="0"/>
              <a:t>In 2012 we founded a number of organizations with the goal to modernize business, industry, and government..</a:t>
            </a:r>
            <a:br>
              <a:rPr lang="en-US" sz="2400" dirty="0"/>
            </a:br>
            <a:r>
              <a:rPr lang="en-US" sz="2400" dirty="0"/>
              <a:t>We operate a privately funded think tank </a:t>
            </a:r>
            <a:r>
              <a:rPr lang="en-US" sz="2400" b="1" dirty="0"/>
              <a:t>The Natural Law Institute </a:t>
            </a:r>
            <a:r>
              <a:rPr lang="en-US" sz="2400" dirty="0"/>
              <a:t>(US, Ukraine) working in scientific, logical, constitutional, legal </a:t>
            </a:r>
            <a:r>
              <a:rPr lang="en-US" sz="2400" b="1" dirty="0"/>
              <a:t>decidability</a:t>
            </a:r>
            <a:r>
              <a:rPr lang="en-US" sz="2400" dirty="0"/>
              <a:t> and it’s reduction to </a:t>
            </a:r>
            <a:r>
              <a:rPr lang="en-US" sz="2400" b="1" dirty="0"/>
              <a:t>computability</a:t>
            </a:r>
            <a:r>
              <a:rPr lang="en-US" sz="2400" dirty="0"/>
              <a:t>.</a:t>
            </a:r>
          </a:p>
          <a:p>
            <a:pPr>
              <a:spcAft>
                <a:spcPts val="600"/>
              </a:spcAft>
            </a:pPr>
            <a:r>
              <a:rPr lang="en-US" sz="2400" dirty="0"/>
              <a:t>We have built </a:t>
            </a:r>
            <a:r>
              <a:rPr lang="en-US" sz="2400" b="1" dirty="0"/>
              <a:t>Reality by Chanting Ltd (UK) </a:t>
            </a:r>
            <a:r>
              <a:rPr lang="en-US" sz="2400" dirty="0"/>
              <a:t>that Produces an AI first operating system (platform). The platform requires the AI.</a:t>
            </a:r>
          </a:p>
          <a:p>
            <a:pPr>
              <a:spcAft>
                <a:spcPts val="600"/>
              </a:spcAft>
            </a:pPr>
            <a:r>
              <a:rPr lang="en-US" sz="2400" dirty="0"/>
              <a:t>We have founded </a:t>
            </a:r>
            <a:r>
              <a:rPr lang="en-US" sz="2400" b="1" dirty="0"/>
              <a:t>Runcible Inc </a:t>
            </a:r>
            <a:r>
              <a:rPr lang="en-US" sz="2400" dirty="0"/>
              <a:t>to produce the AI necessary for the platform.</a:t>
            </a:r>
          </a:p>
          <a:p>
            <a:pPr>
              <a:spcAft>
                <a:spcPts val="600"/>
              </a:spcAft>
            </a:pPr>
            <a:r>
              <a:rPr lang="en-US" sz="2400" dirty="0"/>
              <a:t>We are </a:t>
            </a:r>
            <a:r>
              <a:rPr lang="en-US" sz="2400" b="1" dirty="0"/>
              <a:t>transferring rights and assets </a:t>
            </a:r>
            <a:r>
              <a:rPr lang="en-US" sz="2400" dirty="0"/>
              <a:t>from these organizations into </a:t>
            </a:r>
            <a:r>
              <a:rPr lang="en-US" sz="2400" b="1" dirty="0"/>
              <a:t>Runcible</a:t>
            </a:r>
            <a:r>
              <a:rPr lang="en-US" sz="2400" dirty="0"/>
              <a:t> Inc.</a:t>
            </a:r>
          </a:p>
          <a:p>
            <a:pPr>
              <a:spcAft>
                <a:spcPts val="600"/>
              </a:spcAft>
            </a:pPr>
            <a:r>
              <a:rPr lang="en-US" sz="2400" dirty="0"/>
              <a:t>But we find no value in competing for capital necessary to produce our own LLM. Instead, our work has universal application for </a:t>
            </a:r>
            <a:r>
              <a:rPr lang="en-US" sz="2400" b="1" dirty="0"/>
              <a:t>all foundation models</a:t>
            </a:r>
            <a:r>
              <a:rPr lang="en-US" sz="2400" dirty="0"/>
              <a:t>, and we fear </a:t>
            </a:r>
            <a:r>
              <a:rPr lang="en-US" sz="2400" b="1" dirty="0"/>
              <a:t>that without our work in reaching revenue-producing markets</a:t>
            </a:r>
            <a:r>
              <a:rPr lang="en-US" sz="2400" dirty="0"/>
              <a:t>, that the funding of these models will collapse.</a:t>
            </a:r>
          </a:p>
          <a:p>
            <a:pPr>
              <a:spcAft>
                <a:spcPts val="600"/>
              </a:spcAft>
            </a:pPr>
            <a:r>
              <a:rPr lang="en-US" sz="2400" dirty="0"/>
              <a:t>By </a:t>
            </a:r>
            <a:r>
              <a:rPr lang="en-US" sz="2400" b="1" dirty="0"/>
              <a:t>solving the problem of foundation models</a:t>
            </a:r>
            <a:r>
              <a:rPr lang="en-US" sz="2400" dirty="0"/>
              <a:t>, our mission both commercial, social, and political is accelerated at a speed our research and product alone cannot achieve.</a:t>
            </a:r>
          </a:p>
        </p:txBody>
      </p:sp>
    </p:spTree>
    <p:extLst>
      <p:ext uri="{BB962C8B-B14F-4D97-AF65-F5344CB8AC3E}">
        <p14:creationId xmlns:p14="http://schemas.microsoft.com/office/powerpoint/2010/main" val="547915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154E-CFF9-F34E-A55C-5380262B1856}"/>
              </a:ext>
            </a:extLst>
          </p:cNvPr>
          <p:cNvSpPr>
            <a:spLocks noGrp="1"/>
          </p:cNvSpPr>
          <p:nvPr>
            <p:ph type="title"/>
          </p:nvPr>
        </p:nvSpPr>
        <p:spPr/>
        <p:txBody>
          <a:bodyPr>
            <a:noAutofit/>
          </a:bodyPr>
          <a:lstStyle/>
          <a:p>
            <a:r>
              <a:rPr lang="en-US" sz="3600" b="1" dirty="0"/>
              <a:t>Architecture</a:t>
            </a:r>
          </a:p>
        </p:txBody>
      </p:sp>
      <p:sp>
        <p:nvSpPr>
          <p:cNvPr id="4" name="TextBox 3">
            <a:extLst>
              <a:ext uri="{FF2B5EF4-FFF2-40B4-BE49-F238E27FC236}">
                <a16:creationId xmlns:a16="http://schemas.microsoft.com/office/drawing/2014/main" id="{5BD6AE89-888E-AC4F-BC55-2CDD2ED73A3B}"/>
              </a:ext>
            </a:extLst>
          </p:cNvPr>
          <p:cNvSpPr txBox="1"/>
          <p:nvPr/>
        </p:nvSpPr>
        <p:spPr>
          <a:xfrm>
            <a:off x="432000" y="972000"/>
            <a:ext cx="6394469" cy="5632311"/>
          </a:xfrm>
          <a:prstGeom prst="rect">
            <a:avLst/>
          </a:prstGeom>
          <a:noFill/>
        </p:spPr>
        <p:txBody>
          <a:bodyPr wrap="square" rtlCol="0">
            <a:spAutoFit/>
          </a:bodyPr>
          <a:lstStyle/>
          <a:p>
            <a:r>
              <a:rPr lang="en-US" sz="2400" b="1" dirty="0"/>
              <a:t>Four-Layer Governance Engine:</a:t>
            </a:r>
          </a:p>
          <a:p>
            <a:pPr marL="457200" indent="-457200">
              <a:buFont typeface="+mj-lt"/>
              <a:buAutoNum type="arabicPeriod"/>
            </a:pPr>
            <a:r>
              <a:rPr lang="en-US" sz="2400" b="1" dirty="0"/>
              <a:t>Governance Layer</a:t>
            </a:r>
            <a:r>
              <a:rPr lang="en-US" sz="2400" dirty="0"/>
              <a:t> (constraints)</a:t>
            </a:r>
            <a:br>
              <a:rPr lang="en-US" sz="2400" dirty="0"/>
            </a:br>
            <a:r>
              <a:rPr lang="en-US" sz="2400" dirty="0"/>
              <a:t>Decidability + Truth + Reciprocity + Liability</a:t>
            </a:r>
          </a:p>
          <a:p>
            <a:pPr marL="457200" indent="-457200">
              <a:buFont typeface="+mj-lt"/>
              <a:buAutoNum type="arabicPeriod"/>
            </a:pPr>
            <a:r>
              <a:rPr lang="en-US" sz="2400" b="1" dirty="0"/>
              <a:t>Closure Layer</a:t>
            </a:r>
            <a:r>
              <a:rPr lang="en-US" sz="2400" dirty="0"/>
              <a:t> (procedural enforcement)</a:t>
            </a:r>
            <a:br>
              <a:rPr lang="en-US" sz="2400" dirty="0"/>
            </a:br>
            <a:r>
              <a:rPr lang="en-US" sz="2400" dirty="0"/>
              <a:t>Serializes reasoning, enforces steps, logs telemetry</a:t>
            </a:r>
          </a:p>
          <a:p>
            <a:pPr marL="457200" indent="-457200">
              <a:buFont typeface="+mj-lt"/>
              <a:buAutoNum type="arabicPeriod"/>
            </a:pPr>
            <a:r>
              <a:rPr lang="en-US" sz="2400" b="1" dirty="0"/>
              <a:t>Truth Corpus Layer</a:t>
            </a:r>
            <a:br>
              <a:rPr lang="en-US" sz="2400" dirty="0"/>
            </a:br>
            <a:r>
              <a:rPr lang="en-US" sz="2400" dirty="0"/>
              <a:t>Verified domain knowledge; eliminates hallucination sources</a:t>
            </a:r>
          </a:p>
          <a:p>
            <a:pPr marL="457200" indent="-457200">
              <a:buFont typeface="+mj-lt"/>
              <a:buAutoNum type="arabicPeriod"/>
            </a:pPr>
            <a:r>
              <a:rPr lang="en-US" sz="2400" b="1" dirty="0"/>
              <a:t>Attention Layer</a:t>
            </a:r>
            <a:br>
              <a:rPr lang="en-US" sz="2400" dirty="0"/>
            </a:br>
            <a:r>
              <a:rPr lang="en-US" sz="2400" dirty="0"/>
              <a:t>Controls LLM access; constrains inference pathways</a:t>
            </a:r>
            <a:endParaRPr lang="en-US" sz="2400" b="1" dirty="0"/>
          </a:p>
          <a:p>
            <a:r>
              <a:rPr lang="en-US" sz="2400" b="1" dirty="0"/>
              <a:t>Result:</a:t>
            </a:r>
            <a:r>
              <a:rPr lang="en-US" sz="2400" dirty="0"/>
              <a:t> deterministic, auditable outputs from stochastic LLM cores.</a:t>
            </a:r>
          </a:p>
        </p:txBody>
      </p:sp>
      <p:pic>
        <p:nvPicPr>
          <p:cNvPr id="3" name="Picture 2">
            <a:extLst>
              <a:ext uri="{FF2B5EF4-FFF2-40B4-BE49-F238E27FC236}">
                <a16:creationId xmlns:a16="http://schemas.microsoft.com/office/drawing/2014/main" id="{58FC48FD-B619-7D45-8A4C-FCF99504E6CA}"/>
              </a:ext>
            </a:extLst>
          </p:cNvPr>
          <p:cNvPicPr>
            <a:picLocks noChangeAspect="1"/>
          </p:cNvPicPr>
          <p:nvPr/>
        </p:nvPicPr>
        <p:blipFill>
          <a:blip r:embed="rId3"/>
          <a:stretch>
            <a:fillRect/>
          </a:stretch>
        </p:blipFill>
        <p:spPr>
          <a:xfrm>
            <a:off x="6915471" y="876538"/>
            <a:ext cx="4767527" cy="5549462"/>
          </a:xfrm>
          <a:prstGeom prst="rect">
            <a:avLst/>
          </a:prstGeom>
        </p:spPr>
      </p:pic>
    </p:spTree>
    <p:extLst>
      <p:ext uri="{BB962C8B-B14F-4D97-AF65-F5344CB8AC3E}">
        <p14:creationId xmlns:p14="http://schemas.microsoft.com/office/powerpoint/2010/main" val="2124069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154E-CFF9-F34E-A55C-5380262B1856}"/>
              </a:ext>
            </a:extLst>
          </p:cNvPr>
          <p:cNvSpPr>
            <a:spLocks noGrp="1"/>
          </p:cNvSpPr>
          <p:nvPr>
            <p:ph type="title"/>
          </p:nvPr>
        </p:nvSpPr>
        <p:spPr/>
        <p:txBody>
          <a:bodyPr>
            <a:noAutofit/>
          </a:bodyPr>
          <a:lstStyle/>
          <a:p>
            <a:r>
              <a:rPr lang="en-US" sz="3600" b="1" dirty="0"/>
              <a:t>Revenue Model</a:t>
            </a:r>
          </a:p>
        </p:txBody>
      </p:sp>
      <p:sp>
        <p:nvSpPr>
          <p:cNvPr id="4" name="TextBox 3">
            <a:extLst>
              <a:ext uri="{FF2B5EF4-FFF2-40B4-BE49-F238E27FC236}">
                <a16:creationId xmlns:a16="http://schemas.microsoft.com/office/drawing/2014/main" id="{5BD6AE89-888E-AC4F-BC55-2CDD2ED73A3B}"/>
              </a:ext>
            </a:extLst>
          </p:cNvPr>
          <p:cNvSpPr txBox="1"/>
          <p:nvPr/>
        </p:nvSpPr>
        <p:spPr>
          <a:xfrm>
            <a:off x="432000" y="1234440"/>
            <a:ext cx="11340000" cy="5262979"/>
          </a:xfrm>
          <a:prstGeom prst="rect">
            <a:avLst/>
          </a:prstGeom>
          <a:noFill/>
        </p:spPr>
        <p:txBody>
          <a:bodyPr wrap="square" rtlCol="0">
            <a:spAutoFit/>
          </a:bodyPr>
          <a:lstStyle/>
          <a:p>
            <a:pPr algn="ctr"/>
            <a:r>
              <a:rPr lang="en-US" sz="2800" dirty="0"/>
              <a:t>Licensing • Curation • Certification • Compliance Engines </a:t>
            </a:r>
            <a:br>
              <a:rPr lang="en-US" sz="2800" dirty="0"/>
            </a:br>
            <a:r>
              <a:rPr lang="en-US" sz="2800" dirty="0"/>
              <a:t>• Vertical Integrations</a:t>
            </a:r>
          </a:p>
          <a:p>
            <a:endParaRPr lang="en-US" sz="2800" dirty="0"/>
          </a:p>
          <a:p>
            <a:pPr marL="914400" lvl="1" indent="-457200">
              <a:buFont typeface="Arial" panose="020B0604020202020204" pitchFamily="34" charset="0"/>
              <a:buChar char="•"/>
            </a:pPr>
            <a:r>
              <a:rPr lang="en-US" sz="2800" dirty="0"/>
              <a:t>Licensing to foundation model providers</a:t>
            </a:r>
          </a:p>
          <a:p>
            <a:pPr marL="914400" lvl="1" indent="-457200">
              <a:buFont typeface="Arial" panose="020B0604020202020204" pitchFamily="34" charset="0"/>
              <a:buChar char="•"/>
            </a:pPr>
            <a:r>
              <a:rPr lang="en-US" sz="2800" dirty="0"/>
              <a:t>SaaS governance layer</a:t>
            </a:r>
          </a:p>
          <a:p>
            <a:pPr marL="914400" lvl="1" indent="-457200">
              <a:buFont typeface="Arial" panose="020B0604020202020204" pitchFamily="34" charset="0"/>
              <a:buChar char="•"/>
            </a:pPr>
            <a:r>
              <a:rPr lang="en-US" sz="2800" dirty="0"/>
              <a:t>Curation of Social Media</a:t>
            </a:r>
          </a:p>
          <a:p>
            <a:pPr marL="914400" lvl="1" indent="-457200">
              <a:buFont typeface="Arial" panose="020B0604020202020204" pitchFamily="34" charset="0"/>
              <a:buChar char="•"/>
            </a:pPr>
            <a:r>
              <a:rPr lang="en-US" sz="2800" dirty="0"/>
              <a:t>Curation of Media and Communications</a:t>
            </a:r>
          </a:p>
          <a:p>
            <a:pPr marL="914400" lvl="1" indent="-457200">
              <a:buFont typeface="Arial" panose="020B0604020202020204" pitchFamily="34" charset="0"/>
              <a:buChar char="•"/>
            </a:pPr>
            <a:r>
              <a:rPr lang="en-US" sz="2800" dirty="0"/>
              <a:t>Per seat or Enterprise Licensing</a:t>
            </a:r>
          </a:p>
          <a:p>
            <a:pPr marL="914400" lvl="1" indent="-457200">
              <a:buFont typeface="Arial" panose="020B0604020202020204" pitchFamily="34" charset="0"/>
              <a:buChar char="•"/>
            </a:pPr>
            <a:r>
              <a:rPr lang="en-US" sz="2800" dirty="0"/>
              <a:t>Certification for high-liability institutions</a:t>
            </a:r>
          </a:p>
          <a:p>
            <a:pPr marL="914400" lvl="1" indent="-457200">
              <a:buFont typeface="Arial" panose="020B0604020202020204" pitchFamily="34" charset="0"/>
              <a:buChar char="•"/>
            </a:pPr>
            <a:r>
              <a:rPr lang="en-US" sz="2800" dirty="0"/>
              <a:t>Compliance engines and risk infrastructure</a:t>
            </a:r>
          </a:p>
          <a:p>
            <a:pPr marL="914400" lvl="1" indent="-457200">
              <a:buFont typeface="Arial" panose="020B0604020202020204" pitchFamily="34" charset="0"/>
              <a:buChar char="•"/>
            </a:pPr>
            <a:r>
              <a:rPr lang="en-US" sz="2800" dirty="0"/>
              <a:t>Vertical integrations (defense, gov, med, finance, insurance)</a:t>
            </a:r>
          </a:p>
          <a:p>
            <a:endParaRPr lang="en-US" sz="2800" dirty="0"/>
          </a:p>
        </p:txBody>
      </p:sp>
    </p:spTree>
    <p:extLst>
      <p:ext uri="{BB962C8B-B14F-4D97-AF65-F5344CB8AC3E}">
        <p14:creationId xmlns:p14="http://schemas.microsoft.com/office/powerpoint/2010/main" val="3436440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154E-CFF9-F34E-A55C-5380262B1856}"/>
              </a:ext>
            </a:extLst>
          </p:cNvPr>
          <p:cNvSpPr>
            <a:spLocks noGrp="1"/>
          </p:cNvSpPr>
          <p:nvPr>
            <p:ph type="title"/>
          </p:nvPr>
        </p:nvSpPr>
        <p:spPr>
          <a:xfrm>
            <a:off x="350954" y="432000"/>
            <a:ext cx="3972567" cy="1197786"/>
          </a:xfrm>
        </p:spPr>
        <p:txBody>
          <a:bodyPr>
            <a:noAutofit/>
          </a:bodyPr>
          <a:lstStyle/>
          <a:p>
            <a:pPr lvl="0" eaLnBrk="0" fontAlgn="base" hangingPunct="0">
              <a:lnSpc>
                <a:spcPct val="100000"/>
              </a:lnSpc>
              <a:spcAft>
                <a:spcPct val="0"/>
              </a:spcAft>
            </a:pPr>
            <a:r>
              <a:rPr lang="en-US" altLang="en-US" sz="3200" dirty="0">
                <a:latin typeface="Inter"/>
              </a:rPr>
              <a:t>Estimated WW Value of Known Markets</a:t>
            </a:r>
          </a:p>
        </p:txBody>
      </p:sp>
      <p:graphicFrame>
        <p:nvGraphicFramePr>
          <p:cNvPr id="6" name="Table 5">
            <a:extLst>
              <a:ext uri="{FF2B5EF4-FFF2-40B4-BE49-F238E27FC236}">
                <a16:creationId xmlns:a16="http://schemas.microsoft.com/office/drawing/2014/main" id="{3E1ED71B-8DC0-AC4C-958F-17EF08813CAD}"/>
              </a:ext>
            </a:extLst>
          </p:cNvPr>
          <p:cNvGraphicFramePr>
            <a:graphicFrameLocks noGrp="1"/>
          </p:cNvGraphicFramePr>
          <p:nvPr/>
        </p:nvGraphicFramePr>
        <p:xfrm>
          <a:off x="4688346" y="345723"/>
          <a:ext cx="6237155" cy="6007780"/>
        </p:xfrm>
        <a:graphic>
          <a:graphicData uri="http://schemas.openxmlformats.org/drawingml/2006/table">
            <a:tbl>
              <a:tblPr/>
              <a:tblGrid>
                <a:gridCol w="1247431">
                  <a:extLst>
                    <a:ext uri="{9D8B030D-6E8A-4147-A177-3AD203B41FA5}">
                      <a16:colId xmlns:a16="http://schemas.microsoft.com/office/drawing/2014/main" val="2095417816"/>
                    </a:ext>
                  </a:extLst>
                </a:gridCol>
                <a:gridCol w="1247431">
                  <a:extLst>
                    <a:ext uri="{9D8B030D-6E8A-4147-A177-3AD203B41FA5}">
                      <a16:colId xmlns:a16="http://schemas.microsoft.com/office/drawing/2014/main" val="564665271"/>
                    </a:ext>
                  </a:extLst>
                </a:gridCol>
                <a:gridCol w="1247431">
                  <a:extLst>
                    <a:ext uri="{9D8B030D-6E8A-4147-A177-3AD203B41FA5}">
                      <a16:colId xmlns:a16="http://schemas.microsoft.com/office/drawing/2014/main" val="926737955"/>
                    </a:ext>
                  </a:extLst>
                </a:gridCol>
                <a:gridCol w="1247431">
                  <a:extLst>
                    <a:ext uri="{9D8B030D-6E8A-4147-A177-3AD203B41FA5}">
                      <a16:colId xmlns:a16="http://schemas.microsoft.com/office/drawing/2014/main" val="3850481944"/>
                    </a:ext>
                  </a:extLst>
                </a:gridCol>
                <a:gridCol w="1247431">
                  <a:extLst>
                    <a:ext uri="{9D8B030D-6E8A-4147-A177-3AD203B41FA5}">
                      <a16:colId xmlns:a16="http://schemas.microsoft.com/office/drawing/2014/main" val="1603552086"/>
                    </a:ext>
                  </a:extLst>
                </a:gridCol>
              </a:tblGrid>
              <a:tr h="338487">
                <a:tc>
                  <a:txBody>
                    <a:bodyPr/>
                    <a:lstStyle/>
                    <a:p>
                      <a:r>
                        <a:rPr lang="en-US" sz="900"/>
                        <a:t>Sector / Function</a:t>
                      </a:r>
                    </a:p>
                  </a:txBody>
                  <a:tcPr marL="43387" marR="43387" marT="21693" marB="21693" anchor="ctr">
                    <a:lnL>
                      <a:noFill/>
                    </a:lnL>
                    <a:lnR>
                      <a:noFill/>
                    </a:lnR>
                    <a:lnT>
                      <a:noFill/>
                    </a:lnT>
                    <a:lnB>
                      <a:noFill/>
                    </a:lnB>
                  </a:tcPr>
                </a:tc>
                <a:tc>
                  <a:txBody>
                    <a:bodyPr/>
                    <a:lstStyle/>
                    <a:p>
                      <a:r>
                        <a:rPr lang="en-US" sz="900"/>
                        <a:t>US Market</a:t>
                      </a:r>
                    </a:p>
                  </a:txBody>
                  <a:tcPr marL="43387" marR="43387" marT="21693" marB="21693" anchor="ctr">
                    <a:lnL>
                      <a:noFill/>
                    </a:lnL>
                    <a:lnR>
                      <a:noFill/>
                    </a:lnR>
                    <a:lnT>
                      <a:noFill/>
                    </a:lnT>
                    <a:lnB>
                      <a:noFill/>
                    </a:lnB>
                  </a:tcPr>
                </a:tc>
                <a:tc>
                  <a:txBody>
                    <a:bodyPr/>
                    <a:lstStyle/>
                    <a:p>
                      <a:r>
                        <a:rPr lang="en-US" sz="900"/>
                        <a:t>EU Market</a:t>
                      </a:r>
                    </a:p>
                  </a:txBody>
                  <a:tcPr marL="43387" marR="43387" marT="21693" marB="21693" anchor="ctr">
                    <a:lnL>
                      <a:noFill/>
                    </a:lnL>
                    <a:lnR>
                      <a:noFill/>
                    </a:lnR>
                    <a:lnT>
                      <a:noFill/>
                    </a:lnT>
                    <a:lnB>
                      <a:noFill/>
                    </a:lnB>
                  </a:tcPr>
                </a:tc>
                <a:tc>
                  <a:txBody>
                    <a:bodyPr/>
                    <a:lstStyle/>
                    <a:p>
                      <a:r>
                        <a:rPr lang="en-US" sz="900"/>
                        <a:t>Global Market</a:t>
                      </a:r>
                    </a:p>
                  </a:txBody>
                  <a:tcPr marL="43387" marR="43387" marT="21693" marB="21693" anchor="ctr">
                    <a:lnL>
                      <a:noFill/>
                    </a:lnL>
                    <a:lnR>
                      <a:noFill/>
                    </a:lnR>
                    <a:lnT>
                      <a:noFill/>
                    </a:lnT>
                    <a:lnB>
                      <a:noFill/>
                    </a:lnB>
                  </a:tcPr>
                </a:tc>
                <a:tc>
                  <a:txBody>
                    <a:bodyPr/>
                    <a:lstStyle/>
                    <a:p>
                      <a:r>
                        <a:rPr lang="en-US" sz="900"/>
                        <a:t>Runcible Replacement</a:t>
                      </a:r>
                    </a:p>
                  </a:txBody>
                  <a:tcPr marL="43387" marR="43387" marT="21693" marB="21693" anchor="ctr">
                    <a:lnL>
                      <a:noFill/>
                    </a:lnL>
                    <a:lnR>
                      <a:noFill/>
                    </a:lnR>
                    <a:lnT>
                      <a:noFill/>
                    </a:lnT>
                    <a:lnB>
                      <a:noFill/>
                    </a:lnB>
                  </a:tcPr>
                </a:tc>
                <a:extLst>
                  <a:ext uri="{0D108BD9-81ED-4DB2-BD59-A6C34878D82A}">
                    <a16:rowId xmlns:a16="http://schemas.microsoft.com/office/drawing/2014/main" val="299806708"/>
                  </a:ext>
                </a:extLst>
              </a:tr>
              <a:tr h="484619">
                <a:tc>
                  <a:txBody>
                    <a:bodyPr/>
                    <a:lstStyle/>
                    <a:p>
                      <a:r>
                        <a:rPr lang="en-US" sz="900"/>
                        <a:t>News &amp; Journalism (traditional + digital)</a:t>
                      </a:r>
                    </a:p>
                  </a:txBody>
                  <a:tcPr marL="43387" marR="43387" marT="21693" marB="21693" anchor="ctr">
                    <a:lnL>
                      <a:noFill/>
                    </a:lnL>
                    <a:lnR>
                      <a:noFill/>
                    </a:lnR>
                    <a:lnT>
                      <a:noFill/>
                    </a:lnT>
                    <a:lnB>
                      <a:noFill/>
                    </a:lnB>
                  </a:tcPr>
                </a:tc>
                <a:tc>
                  <a:txBody>
                    <a:bodyPr/>
                    <a:lstStyle/>
                    <a:p>
                      <a:r>
                        <a:rPr lang="en-US" sz="900"/>
                        <a:t>$120B</a:t>
                      </a:r>
                    </a:p>
                  </a:txBody>
                  <a:tcPr marL="43387" marR="43387" marT="21693" marB="21693" anchor="ctr">
                    <a:lnL>
                      <a:noFill/>
                    </a:lnL>
                    <a:lnR>
                      <a:noFill/>
                    </a:lnR>
                    <a:lnT>
                      <a:noFill/>
                    </a:lnT>
                    <a:lnB>
                      <a:noFill/>
                    </a:lnB>
                  </a:tcPr>
                </a:tc>
                <a:tc>
                  <a:txBody>
                    <a:bodyPr/>
                    <a:lstStyle/>
                    <a:p>
                      <a:r>
                        <a:rPr lang="en-US" sz="900"/>
                        <a:t>$100B</a:t>
                      </a:r>
                    </a:p>
                  </a:txBody>
                  <a:tcPr marL="43387" marR="43387" marT="21693" marB="21693" anchor="ctr">
                    <a:lnL>
                      <a:noFill/>
                    </a:lnL>
                    <a:lnR>
                      <a:noFill/>
                    </a:lnR>
                    <a:lnT>
                      <a:noFill/>
                    </a:lnT>
                    <a:lnB>
                      <a:noFill/>
                    </a:lnB>
                  </a:tcPr>
                </a:tc>
                <a:tc>
                  <a:txBody>
                    <a:bodyPr/>
                    <a:lstStyle/>
                    <a:p>
                      <a:r>
                        <a:rPr lang="en-US" sz="900"/>
                        <a:t>$250B+</a:t>
                      </a:r>
                    </a:p>
                  </a:txBody>
                  <a:tcPr marL="43387" marR="43387" marT="21693" marB="21693" anchor="ctr">
                    <a:lnL>
                      <a:noFill/>
                    </a:lnL>
                    <a:lnR>
                      <a:noFill/>
                    </a:lnR>
                    <a:lnT>
                      <a:noFill/>
                    </a:lnT>
                    <a:lnB>
                      <a:noFill/>
                    </a:lnB>
                  </a:tcPr>
                </a:tc>
                <a:tc>
                  <a:txBody>
                    <a:bodyPr/>
                    <a:lstStyle/>
                    <a:p>
                      <a:r>
                        <a:rPr lang="en-US" sz="900"/>
                        <a:t>Runcible News, Segment Index, Brand API</a:t>
                      </a:r>
                    </a:p>
                  </a:txBody>
                  <a:tcPr marL="43387" marR="43387" marT="21693" marB="21693" anchor="ctr">
                    <a:lnL>
                      <a:noFill/>
                    </a:lnL>
                    <a:lnR>
                      <a:noFill/>
                    </a:lnR>
                    <a:lnT>
                      <a:noFill/>
                    </a:lnT>
                    <a:lnB>
                      <a:noFill/>
                    </a:lnB>
                  </a:tcPr>
                </a:tc>
                <a:extLst>
                  <a:ext uri="{0D108BD9-81ED-4DB2-BD59-A6C34878D82A}">
                    <a16:rowId xmlns:a16="http://schemas.microsoft.com/office/drawing/2014/main" val="3604363074"/>
                  </a:ext>
                </a:extLst>
              </a:tr>
              <a:tr h="630750">
                <a:tc>
                  <a:txBody>
                    <a:bodyPr/>
                    <a:lstStyle/>
                    <a:p>
                      <a:r>
                        <a:rPr lang="en-US" sz="900"/>
                        <a:t>Public Education (K–12 Civics, Higher Ed Reasoning)</a:t>
                      </a:r>
                    </a:p>
                  </a:txBody>
                  <a:tcPr marL="43387" marR="43387" marT="21693" marB="21693" anchor="ctr">
                    <a:lnL>
                      <a:noFill/>
                    </a:lnL>
                    <a:lnR>
                      <a:noFill/>
                    </a:lnR>
                    <a:lnT>
                      <a:noFill/>
                    </a:lnT>
                    <a:lnB>
                      <a:noFill/>
                    </a:lnB>
                  </a:tcPr>
                </a:tc>
                <a:tc>
                  <a:txBody>
                    <a:bodyPr/>
                    <a:lstStyle/>
                    <a:p>
                      <a:r>
                        <a:rPr lang="en-US" sz="900" dirty="0"/>
                        <a:t>$700B+</a:t>
                      </a:r>
                    </a:p>
                  </a:txBody>
                  <a:tcPr marL="43387" marR="43387" marT="21693" marB="21693" anchor="ctr">
                    <a:lnL>
                      <a:noFill/>
                    </a:lnL>
                    <a:lnR>
                      <a:noFill/>
                    </a:lnR>
                    <a:lnT>
                      <a:noFill/>
                    </a:lnT>
                    <a:lnB>
                      <a:noFill/>
                    </a:lnB>
                  </a:tcPr>
                </a:tc>
                <a:tc>
                  <a:txBody>
                    <a:bodyPr/>
                    <a:lstStyle/>
                    <a:p>
                      <a:r>
                        <a:rPr lang="en-US" sz="900" dirty="0"/>
                        <a:t>$600B+</a:t>
                      </a:r>
                    </a:p>
                  </a:txBody>
                  <a:tcPr marL="43387" marR="43387" marT="21693" marB="21693" anchor="ctr">
                    <a:lnL>
                      <a:noFill/>
                    </a:lnL>
                    <a:lnR>
                      <a:noFill/>
                    </a:lnR>
                    <a:lnT>
                      <a:noFill/>
                    </a:lnT>
                    <a:lnB>
                      <a:noFill/>
                    </a:lnB>
                  </a:tcPr>
                </a:tc>
                <a:tc>
                  <a:txBody>
                    <a:bodyPr/>
                    <a:lstStyle/>
                    <a:p>
                      <a:r>
                        <a:rPr lang="en-US" sz="900"/>
                        <a:t>$2.5T+</a:t>
                      </a:r>
                    </a:p>
                  </a:txBody>
                  <a:tcPr marL="43387" marR="43387" marT="21693" marB="21693" anchor="ctr">
                    <a:lnL>
                      <a:noFill/>
                    </a:lnL>
                    <a:lnR>
                      <a:noFill/>
                    </a:lnR>
                    <a:lnT>
                      <a:noFill/>
                    </a:lnT>
                    <a:lnB>
                      <a:noFill/>
                    </a:lnB>
                  </a:tcPr>
                </a:tc>
                <a:tc>
                  <a:txBody>
                    <a:bodyPr/>
                    <a:lstStyle/>
                    <a:p>
                      <a:r>
                        <a:rPr lang="en-US" sz="900"/>
                        <a:t>Runcible Education</a:t>
                      </a:r>
                    </a:p>
                  </a:txBody>
                  <a:tcPr marL="43387" marR="43387" marT="21693" marB="21693" anchor="ctr">
                    <a:lnL>
                      <a:noFill/>
                    </a:lnL>
                    <a:lnR>
                      <a:noFill/>
                    </a:lnR>
                    <a:lnT>
                      <a:noFill/>
                    </a:lnT>
                    <a:lnB>
                      <a:noFill/>
                    </a:lnB>
                  </a:tcPr>
                </a:tc>
                <a:extLst>
                  <a:ext uri="{0D108BD9-81ED-4DB2-BD59-A6C34878D82A}">
                    <a16:rowId xmlns:a16="http://schemas.microsoft.com/office/drawing/2014/main" val="2640196867"/>
                  </a:ext>
                </a:extLst>
              </a:tr>
              <a:tr h="484619">
                <a:tc>
                  <a:txBody>
                    <a:bodyPr/>
                    <a:lstStyle/>
                    <a:p>
                      <a:r>
                        <a:rPr lang="en-US" sz="900"/>
                        <a:t>Civic Tech &amp; Government Transparency</a:t>
                      </a:r>
                    </a:p>
                  </a:txBody>
                  <a:tcPr marL="43387" marR="43387" marT="21693" marB="21693" anchor="ctr">
                    <a:lnL>
                      <a:noFill/>
                    </a:lnL>
                    <a:lnR>
                      <a:noFill/>
                    </a:lnR>
                    <a:lnT>
                      <a:noFill/>
                    </a:lnT>
                    <a:lnB>
                      <a:noFill/>
                    </a:lnB>
                  </a:tcPr>
                </a:tc>
                <a:tc>
                  <a:txBody>
                    <a:bodyPr/>
                    <a:lstStyle/>
                    <a:p>
                      <a:r>
                        <a:rPr lang="en-US" sz="900"/>
                        <a:t>$3B</a:t>
                      </a:r>
                    </a:p>
                  </a:txBody>
                  <a:tcPr marL="43387" marR="43387" marT="21693" marB="21693" anchor="ctr">
                    <a:lnL>
                      <a:noFill/>
                    </a:lnL>
                    <a:lnR>
                      <a:noFill/>
                    </a:lnR>
                    <a:lnT>
                      <a:noFill/>
                    </a:lnT>
                    <a:lnB>
                      <a:noFill/>
                    </a:lnB>
                  </a:tcPr>
                </a:tc>
                <a:tc>
                  <a:txBody>
                    <a:bodyPr/>
                    <a:lstStyle/>
                    <a:p>
                      <a:r>
                        <a:rPr lang="en-US" sz="900"/>
                        <a:t>$2.5B</a:t>
                      </a:r>
                    </a:p>
                  </a:txBody>
                  <a:tcPr marL="43387" marR="43387" marT="21693" marB="21693" anchor="ctr">
                    <a:lnL>
                      <a:noFill/>
                    </a:lnL>
                    <a:lnR>
                      <a:noFill/>
                    </a:lnR>
                    <a:lnT>
                      <a:noFill/>
                    </a:lnT>
                    <a:lnB>
                      <a:noFill/>
                    </a:lnB>
                  </a:tcPr>
                </a:tc>
                <a:tc>
                  <a:txBody>
                    <a:bodyPr/>
                    <a:lstStyle/>
                    <a:p>
                      <a:r>
                        <a:rPr lang="en-US" sz="900"/>
                        <a:t>$10B</a:t>
                      </a:r>
                    </a:p>
                  </a:txBody>
                  <a:tcPr marL="43387" marR="43387" marT="21693" marB="21693" anchor="ctr">
                    <a:lnL>
                      <a:noFill/>
                    </a:lnL>
                    <a:lnR>
                      <a:noFill/>
                    </a:lnR>
                    <a:lnT>
                      <a:noFill/>
                    </a:lnT>
                    <a:lnB>
                      <a:noFill/>
                    </a:lnB>
                  </a:tcPr>
                </a:tc>
                <a:tc>
                  <a:txBody>
                    <a:bodyPr/>
                    <a:lstStyle/>
                    <a:p>
                      <a:r>
                        <a:rPr lang="en-US" sz="900"/>
                        <a:t>Public Record, Civic Mirror, Integrity Suite</a:t>
                      </a:r>
                    </a:p>
                  </a:txBody>
                  <a:tcPr marL="43387" marR="43387" marT="21693" marB="21693" anchor="ctr">
                    <a:lnL>
                      <a:noFill/>
                    </a:lnL>
                    <a:lnR>
                      <a:noFill/>
                    </a:lnR>
                    <a:lnT>
                      <a:noFill/>
                    </a:lnT>
                    <a:lnB>
                      <a:noFill/>
                    </a:lnB>
                  </a:tcPr>
                </a:tc>
                <a:extLst>
                  <a:ext uri="{0D108BD9-81ED-4DB2-BD59-A6C34878D82A}">
                    <a16:rowId xmlns:a16="http://schemas.microsoft.com/office/drawing/2014/main" val="2735032341"/>
                  </a:ext>
                </a:extLst>
              </a:tr>
              <a:tr h="338487">
                <a:tc>
                  <a:txBody>
                    <a:bodyPr/>
                    <a:lstStyle/>
                    <a:p>
                      <a:r>
                        <a:rPr lang="en-US" sz="900"/>
                        <a:t>Political Polling &amp; Consulting</a:t>
                      </a:r>
                    </a:p>
                  </a:txBody>
                  <a:tcPr marL="43387" marR="43387" marT="21693" marB="21693" anchor="ctr">
                    <a:lnL>
                      <a:noFill/>
                    </a:lnL>
                    <a:lnR>
                      <a:noFill/>
                    </a:lnR>
                    <a:lnT>
                      <a:noFill/>
                    </a:lnT>
                    <a:lnB>
                      <a:noFill/>
                    </a:lnB>
                  </a:tcPr>
                </a:tc>
                <a:tc>
                  <a:txBody>
                    <a:bodyPr/>
                    <a:lstStyle/>
                    <a:p>
                      <a:r>
                        <a:rPr lang="en-US" sz="900"/>
                        <a:t>$3B</a:t>
                      </a:r>
                    </a:p>
                  </a:txBody>
                  <a:tcPr marL="43387" marR="43387" marT="21693" marB="21693" anchor="ctr">
                    <a:lnL>
                      <a:noFill/>
                    </a:lnL>
                    <a:lnR>
                      <a:noFill/>
                    </a:lnR>
                    <a:lnT>
                      <a:noFill/>
                    </a:lnT>
                    <a:lnB>
                      <a:noFill/>
                    </a:lnB>
                  </a:tcPr>
                </a:tc>
                <a:tc>
                  <a:txBody>
                    <a:bodyPr/>
                    <a:lstStyle/>
                    <a:p>
                      <a:r>
                        <a:rPr lang="en-US" sz="900"/>
                        <a:t>$2B</a:t>
                      </a:r>
                    </a:p>
                  </a:txBody>
                  <a:tcPr marL="43387" marR="43387" marT="21693" marB="21693" anchor="ctr">
                    <a:lnL>
                      <a:noFill/>
                    </a:lnL>
                    <a:lnR>
                      <a:noFill/>
                    </a:lnR>
                    <a:lnT>
                      <a:noFill/>
                    </a:lnT>
                    <a:lnB>
                      <a:noFill/>
                    </a:lnB>
                  </a:tcPr>
                </a:tc>
                <a:tc>
                  <a:txBody>
                    <a:bodyPr/>
                    <a:lstStyle/>
                    <a:p>
                      <a:r>
                        <a:rPr lang="en-US" sz="900"/>
                        <a:t>$6B</a:t>
                      </a:r>
                    </a:p>
                  </a:txBody>
                  <a:tcPr marL="43387" marR="43387" marT="21693" marB="21693" anchor="ctr">
                    <a:lnL>
                      <a:noFill/>
                    </a:lnL>
                    <a:lnR>
                      <a:noFill/>
                    </a:lnR>
                    <a:lnT>
                      <a:noFill/>
                    </a:lnT>
                    <a:lnB>
                      <a:noFill/>
                    </a:lnB>
                  </a:tcPr>
                </a:tc>
                <a:tc>
                  <a:txBody>
                    <a:bodyPr/>
                    <a:lstStyle/>
                    <a:p>
                      <a:r>
                        <a:rPr lang="en-US" sz="900"/>
                        <a:t>TruthPulse, Segment Index</a:t>
                      </a:r>
                    </a:p>
                  </a:txBody>
                  <a:tcPr marL="43387" marR="43387" marT="21693" marB="21693" anchor="ctr">
                    <a:lnL>
                      <a:noFill/>
                    </a:lnL>
                    <a:lnR>
                      <a:noFill/>
                    </a:lnR>
                    <a:lnT>
                      <a:noFill/>
                    </a:lnT>
                    <a:lnB>
                      <a:noFill/>
                    </a:lnB>
                  </a:tcPr>
                </a:tc>
                <a:extLst>
                  <a:ext uri="{0D108BD9-81ED-4DB2-BD59-A6C34878D82A}">
                    <a16:rowId xmlns:a16="http://schemas.microsoft.com/office/drawing/2014/main" val="1318812330"/>
                  </a:ext>
                </a:extLst>
              </a:tr>
              <a:tr h="338487">
                <a:tc>
                  <a:txBody>
                    <a:bodyPr/>
                    <a:lstStyle/>
                    <a:p>
                      <a:r>
                        <a:rPr lang="en-US" sz="900"/>
                        <a:t>Campaign Management Tools</a:t>
                      </a:r>
                    </a:p>
                  </a:txBody>
                  <a:tcPr marL="43387" marR="43387" marT="21693" marB="21693" anchor="ctr">
                    <a:lnL>
                      <a:noFill/>
                    </a:lnL>
                    <a:lnR>
                      <a:noFill/>
                    </a:lnR>
                    <a:lnT>
                      <a:noFill/>
                    </a:lnT>
                    <a:lnB>
                      <a:noFill/>
                    </a:lnB>
                  </a:tcPr>
                </a:tc>
                <a:tc>
                  <a:txBody>
                    <a:bodyPr/>
                    <a:lstStyle/>
                    <a:p>
                      <a:r>
                        <a:rPr lang="en-US" sz="900"/>
                        <a:t>$15B</a:t>
                      </a:r>
                    </a:p>
                  </a:txBody>
                  <a:tcPr marL="43387" marR="43387" marT="21693" marB="21693" anchor="ctr">
                    <a:lnL>
                      <a:noFill/>
                    </a:lnL>
                    <a:lnR>
                      <a:noFill/>
                    </a:lnR>
                    <a:lnT>
                      <a:noFill/>
                    </a:lnT>
                    <a:lnB>
                      <a:noFill/>
                    </a:lnB>
                  </a:tcPr>
                </a:tc>
                <a:tc>
                  <a:txBody>
                    <a:bodyPr/>
                    <a:lstStyle/>
                    <a:p>
                      <a:r>
                        <a:rPr lang="en-US" sz="900"/>
                        <a:t>$10B</a:t>
                      </a:r>
                    </a:p>
                  </a:txBody>
                  <a:tcPr marL="43387" marR="43387" marT="21693" marB="21693" anchor="ctr">
                    <a:lnL>
                      <a:noFill/>
                    </a:lnL>
                    <a:lnR>
                      <a:noFill/>
                    </a:lnR>
                    <a:lnT>
                      <a:noFill/>
                    </a:lnT>
                    <a:lnB>
                      <a:noFill/>
                    </a:lnB>
                  </a:tcPr>
                </a:tc>
                <a:tc>
                  <a:txBody>
                    <a:bodyPr/>
                    <a:lstStyle/>
                    <a:p>
                      <a:r>
                        <a:rPr lang="en-US" sz="900"/>
                        <a:t>$40B+</a:t>
                      </a:r>
                    </a:p>
                  </a:txBody>
                  <a:tcPr marL="43387" marR="43387" marT="21693" marB="21693" anchor="ctr">
                    <a:lnL>
                      <a:noFill/>
                    </a:lnL>
                    <a:lnR>
                      <a:noFill/>
                    </a:lnR>
                    <a:lnT>
                      <a:noFill/>
                    </a:lnT>
                    <a:lnB>
                      <a:noFill/>
                    </a:lnB>
                  </a:tcPr>
                </a:tc>
                <a:tc>
                  <a:txBody>
                    <a:bodyPr/>
                    <a:lstStyle/>
                    <a:p>
                      <a:r>
                        <a:rPr lang="en-US" sz="900"/>
                        <a:t>Campaign Coach, Advocacy Engine</a:t>
                      </a:r>
                    </a:p>
                  </a:txBody>
                  <a:tcPr marL="43387" marR="43387" marT="21693" marB="21693" anchor="ctr">
                    <a:lnL>
                      <a:noFill/>
                    </a:lnL>
                    <a:lnR>
                      <a:noFill/>
                    </a:lnR>
                    <a:lnT>
                      <a:noFill/>
                    </a:lnT>
                    <a:lnB>
                      <a:noFill/>
                    </a:lnB>
                  </a:tcPr>
                </a:tc>
                <a:extLst>
                  <a:ext uri="{0D108BD9-81ED-4DB2-BD59-A6C34878D82A}">
                    <a16:rowId xmlns:a16="http://schemas.microsoft.com/office/drawing/2014/main" val="3698899328"/>
                  </a:ext>
                </a:extLst>
              </a:tr>
              <a:tr h="630750">
                <a:tc>
                  <a:txBody>
                    <a:bodyPr/>
                    <a:lstStyle/>
                    <a:p>
                      <a:r>
                        <a:rPr lang="en-US" sz="900"/>
                        <a:t>Government Economic Reporting (BLS, Fed, ECB, IMF)</a:t>
                      </a:r>
                    </a:p>
                  </a:txBody>
                  <a:tcPr marL="43387" marR="43387" marT="21693" marB="21693" anchor="ctr">
                    <a:lnL>
                      <a:noFill/>
                    </a:lnL>
                    <a:lnR>
                      <a:noFill/>
                    </a:lnR>
                    <a:lnT>
                      <a:noFill/>
                    </a:lnT>
                    <a:lnB>
                      <a:noFill/>
                    </a:lnB>
                  </a:tcPr>
                </a:tc>
                <a:tc>
                  <a:txBody>
                    <a:bodyPr/>
                    <a:lstStyle/>
                    <a:p>
                      <a:r>
                        <a:rPr lang="en-US" sz="900"/>
                        <a:t>$2B</a:t>
                      </a:r>
                    </a:p>
                  </a:txBody>
                  <a:tcPr marL="43387" marR="43387" marT="21693" marB="21693" anchor="ctr">
                    <a:lnL>
                      <a:noFill/>
                    </a:lnL>
                    <a:lnR>
                      <a:noFill/>
                    </a:lnR>
                    <a:lnT>
                      <a:noFill/>
                    </a:lnT>
                    <a:lnB>
                      <a:noFill/>
                    </a:lnB>
                  </a:tcPr>
                </a:tc>
                <a:tc>
                  <a:txBody>
                    <a:bodyPr/>
                    <a:lstStyle/>
                    <a:p>
                      <a:r>
                        <a:rPr lang="en-US" sz="900"/>
                        <a:t>$2B</a:t>
                      </a:r>
                    </a:p>
                  </a:txBody>
                  <a:tcPr marL="43387" marR="43387" marT="21693" marB="21693" anchor="ctr">
                    <a:lnL>
                      <a:noFill/>
                    </a:lnL>
                    <a:lnR>
                      <a:noFill/>
                    </a:lnR>
                    <a:lnT>
                      <a:noFill/>
                    </a:lnT>
                    <a:lnB>
                      <a:noFill/>
                    </a:lnB>
                  </a:tcPr>
                </a:tc>
                <a:tc>
                  <a:txBody>
                    <a:bodyPr/>
                    <a:lstStyle/>
                    <a:p>
                      <a:r>
                        <a:rPr lang="en-US" sz="900"/>
                        <a:t>$6B+</a:t>
                      </a:r>
                    </a:p>
                  </a:txBody>
                  <a:tcPr marL="43387" marR="43387" marT="21693" marB="21693" anchor="ctr">
                    <a:lnL>
                      <a:noFill/>
                    </a:lnL>
                    <a:lnR>
                      <a:noFill/>
                    </a:lnR>
                    <a:lnT>
                      <a:noFill/>
                    </a:lnT>
                    <a:lnB>
                      <a:noFill/>
                    </a:lnB>
                  </a:tcPr>
                </a:tc>
                <a:tc>
                  <a:txBody>
                    <a:bodyPr/>
                    <a:lstStyle/>
                    <a:p>
                      <a:r>
                        <a:rPr lang="en-US" sz="900"/>
                        <a:t>Runcible Economic Indicators Reporting</a:t>
                      </a:r>
                    </a:p>
                  </a:txBody>
                  <a:tcPr marL="43387" marR="43387" marT="21693" marB="21693" anchor="ctr">
                    <a:lnL>
                      <a:noFill/>
                    </a:lnL>
                    <a:lnR>
                      <a:noFill/>
                    </a:lnR>
                    <a:lnT>
                      <a:noFill/>
                    </a:lnT>
                    <a:lnB>
                      <a:noFill/>
                    </a:lnB>
                  </a:tcPr>
                </a:tc>
                <a:extLst>
                  <a:ext uri="{0D108BD9-81ED-4DB2-BD59-A6C34878D82A}">
                    <a16:rowId xmlns:a16="http://schemas.microsoft.com/office/drawing/2014/main" val="1622781029"/>
                  </a:ext>
                </a:extLst>
              </a:tr>
              <a:tr h="484619">
                <a:tc>
                  <a:txBody>
                    <a:bodyPr/>
                    <a:lstStyle/>
                    <a:p>
                      <a:r>
                        <a:rPr lang="en-US" sz="900"/>
                        <a:t>Legislative &amp; Policy Analysis</a:t>
                      </a:r>
                    </a:p>
                  </a:txBody>
                  <a:tcPr marL="43387" marR="43387" marT="21693" marB="21693" anchor="ctr">
                    <a:lnL>
                      <a:noFill/>
                    </a:lnL>
                    <a:lnR>
                      <a:noFill/>
                    </a:lnR>
                    <a:lnT>
                      <a:noFill/>
                    </a:lnT>
                    <a:lnB>
                      <a:noFill/>
                    </a:lnB>
                  </a:tcPr>
                </a:tc>
                <a:tc>
                  <a:txBody>
                    <a:bodyPr/>
                    <a:lstStyle/>
                    <a:p>
                      <a:r>
                        <a:rPr lang="en-US" sz="900"/>
                        <a:t>$10B</a:t>
                      </a:r>
                    </a:p>
                  </a:txBody>
                  <a:tcPr marL="43387" marR="43387" marT="21693" marB="21693" anchor="ctr">
                    <a:lnL>
                      <a:noFill/>
                    </a:lnL>
                    <a:lnR>
                      <a:noFill/>
                    </a:lnR>
                    <a:lnT>
                      <a:noFill/>
                    </a:lnT>
                    <a:lnB>
                      <a:noFill/>
                    </a:lnB>
                  </a:tcPr>
                </a:tc>
                <a:tc>
                  <a:txBody>
                    <a:bodyPr/>
                    <a:lstStyle/>
                    <a:p>
                      <a:r>
                        <a:rPr lang="en-US" sz="900"/>
                        <a:t>$10B</a:t>
                      </a:r>
                    </a:p>
                  </a:txBody>
                  <a:tcPr marL="43387" marR="43387" marT="21693" marB="21693" anchor="ctr">
                    <a:lnL>
                      <a:noFill/>
                    </a:lnL>
                    <a:lnR>
                      <a:noFill/>
                    </a:lnR>
                    <a:lnT>
                      <a:noFill/>
                    </a:lnT>
                    <a:lnB>
                      <a:noFill/>
                    </a:lnB>
                  </a:tcPr>
                </a:tc>
                <a:tc>
                  <a:txBody>
                    <a:bodyPr/>
                    <a:lstStyle/>
                    <a:p>
                      <a:r>
                        <a:rPr lang="en-US" sz="900"/>
                        <a:t>$30B</a:t>
                      </a:r>
                    </a:p>
                  </a:txBody>
                  <a:tcPr marL="43387" marR="43387" marT="21693" marB="21693" anchor="ctr">
                    <a:lnL>
                      <a:noFill/>
                    </a:lnL>
                    <a:lnR>
                      <a:noFill/>
                    </a:lnR>
                    <a:lnT>
                      <a:noFill/>
                    </a:lnT>
                    <a:lnB>
                      <a:noFill/>
                    </a:lnB>
                  </a:tcPr>
                </a:tc>
                <a:tc>
                  <a:txBody>
                    <a:bodyPr/>
                    <a:lstStyle/>
                    <a:p>
                      <a:r>
                        <a:rPr lang="en-US" sz="900"/>
                        <a:t>Legislative Ledger, Constitutional Simulator</a:t>
                      </a:r>
                    </a:p>
                  </a:txBody>
                  <a:tcPr marL="43387" marR="43387" marT="21693" marB="21693" anchor="ctr">
                    <a:lnL>
                      <a:noFill/>
                    </a:lnL>
                    <a:lnR>
                      <a:noFill/>
                    </a:lnR>
                    <a:lnT>
                      <a:noFill/>
                    </a:lnT>
                    <a:lnB>
                      <a:noFill/>
                    </a:lnB>
                  </a:tcPr>
                </a:tc>
                <a:extLst>
                  <a:ext uri="{0D108BD9-81ED-4DB2-BD59-A6C34878D82A}">
                    <a16:rowId xmlns:a16="http://schemas.microsoft.com/office/drawing/2014/main" val="3375734175"/>
                  </a:ext>
                </a:extLst>
              </a:tr>
              <a:tr h="484619">
                <a:tc>
                  <a:txBody>
                    <a:bodyPr/>
                    <a:lstStyle/>
                    <a:p>
                      <a:r>
                        <a:rPr lang="en-US" sz="900"/>
                        <a:t>Military Intelligence / Strategic Modeling</a:t>
                      </a:r>
                    </a:p>
                  </a:txBody>
                  <a:tcPr marL="43387" marR="43387" marT="21693" marB="21693" anchor="ctr">
                    <a:lnL>
                      <a:noFill/>
                    </a:lnL>
                    <a:lnR>
                      <a:noFill/>
                    </a:lnR>
                    <a:lnT>
                      <a:noFill/>
                    </a:lnT>
                    <a:lnB>
                      <a:noFill/>
                    </a:lnB>
                  </a:tcPr>
                </a:tc>
                <a:tc>
                  <a:txBody>
                    <a:bodyPr/>
                    <a:lstStyle/>
                    <a:p>
                      <a:r>
                        <a:rPr lang="en-US" sz="900"/>
                        <a:t>$100B+ (DoD)</a:t>
                      </a:r>
                    </a:p>
                  </a:txBody>
                  <a:tcPr marL="43387" marR="43387" marT="21693" marB="21693" anchor="ctr">
                    <a:lnL>
                      <a:noFill/>
                    </a:lnL>
                    <a:lnR>
                      <a:noFill/>
                    </a:lnR>
                    <a:lnT>
                      <a:noFill/>
                    </a:lnT>
                    <a:lnB>
                      <a:noFill/>
                    </a:lnB>
                  </a:tcPr>
                </a:tc>
                <a:tc>
                  <a:txBody>
                    <a:bodyPr/>
                    <a:lstStyle/>
                    <a:p>
                      <a:r>
                        <a:rPr lang="en-US" sz="900"/>
                        <a:t>$50B+ (EU/NATO)</a:t>
                      </a:r>
                    </a:p>
                  </a:txBody>
                  <a:tcPr marL="43387" marR="43387" marT="21693" marB="21693" anchor="ctr">
                    <a:lnL>
                      <a:noFill/>
                    </a:lnL>
                    <a:lnR>
                      <a:noFill/>
                    </a:lnR>
                    <a:lnT>
                      <a:noFill/>
                    </a:lnT>
                    <a:lnB>
                      <a:noFill/>
                    </a:lnB>
                  </a:tcPr>
                </a:tc>
                <a:tc>
                  <a:txBody>
                    <a:bodyPr/>
                    <a:lstStyle/>
                    <a:p>
                      <a:r>
                        <a:rPr lang="en-US" sz="900"/>
                        <a:t>$300B+ globally</a:t>
                      </a:r>
                    </a:p>
                  </a:txBody>
                  <a:tcPr marL="43387" marR="43387" marT="21693" marB="21693" anchor="ctr">
                    <a:lnL>
                      <a:noFill/>
                    </a:lnL>
                    <a:lnR>
                      <a:noFill/>
                    </a:lnR>
                    <a:lnT>
                      <a:noFill/>
                    </a:lnT>
                    <a:lnB>
                      <a:noFill/>
                    </a:lnB>
                  </a:tcPr>
                </a:tc>
                <a:tc>
                  <a:txBody>
                    <a:bodyPr/>
                    <a:lstStyle/>
                    <a:p>
                      <a:r>
                        <a:rPr lang="en-US" sz="900"/>
                        <a:t>Runcible Strategic Intelligence</a:t>
                      </a:r>
                    </a:p>
                  </a:txBody>
                  <a:tcPr marL="43387" marR="43387" marT="21693" marB="21693" anchor="ctr">
                    <a:lnL>
                      <a:noFill/>
                    </a:lnL>
                    <a:lnR>
                      <a:noFill/>
                    </a:lnR>
                    <a:lnT>
                      <a:noFill/>
                    </a:lnT>
                    <a:lnB>
                      <a:noFill/>
                    </a:lnB>
                  </a:tcPr>
                </a:tc>
                <a:extLst>
                  <a:ext uri="{0D108BD9-81ED-4DB2-BD59-A6C34878D82A}">
                    <a16:rowId xmlns:a16="http://schemas.microsoft.com/office/drawing/2014/main" val="3791154544"/>
                  </a:ext>
                </a:extLst>
              </a:tr>
              <a:tr h="630750">
                <a:tc>
                  <a:txBody>
                    <a:bodyPr/>
                    <a:lstStyle/>
                    <a:p>
                      <a:r>
                        <a:rPr lang="en-US" sz="900"/>
                        <a:t>Self-Help / Coaching / Assessment Industry</a:t>
                      </a:r>
                    </a:p>
                  </a:txBody>
                  <a:tcPr marL="43387" marR="43387" marT="21693" marB="21693" anchor="ctr">
                    <a:lnL>
                      <a:noFill/>
                    </a:lnL>
                    <a:lnR>
                      <a:noFill/>
                    </a:lnR>
                    <a:lnT>
                      <a:noFill/>
                    </a:lnT>
                    <a:lnB>
                      <a:noFill/>
                    </a:lnB>
                  </a:tcPr>
                </a:tc>
                <a:tc>
                  <a:txBody>
                    <a:bodyPr/>
                    <a:lstStyle/>
                    <a:p>
                      <a:r>
                        <a:rPr lang="en-US" sz="900"/>
                        <a:t>$40B</a:t>
                      </a:r>
                    </a:p>
                  </a:txBody>
                  <a:tcPr marL="43387" marR="43387" marT="21693" marB="21693" anchor="ctr">
                    <a:lnL>
                      <a:noFill/>
                    </a:lnL>
                    <a:lnR>
                      <a:noFill/>
                    </a:lnR>
                    <a:lnT>
                      <a:noFill/>
                    </a:lnT>
                    <a:lnB>
                      <a:noFill/>
                    </a:lnB>
                  </a:tcPr>
                </a:tc>
                <a:tc>
                  <a:txBody>
                    <a:bodyPr/>
                    <a:lstStyle/>
                    <a:p>
                      <a:r>
                        <a:rPr lang="en-US" sz="900"/>
                        <a:t>$25B</a:t>
                      </a:r>
                    </a:p>
                  </a:txBody>
                  <a:tcPr marL="43387" marR="43387" marT="21693" marB="21693" anchor="ctr">
                    <a:lnL>
                      <a:noFill/>
                    </a:lnL>
                    <a:lnR>
                      <a:noFill/>
                    </a:lnR>
                    <a:lnT>
                      <a:noFill/>
                    </a:lnT>
                    <a:lnB>
                      <a:noFill/>
                    </a:lnB>
                  </a:tcPr>
                </a:tc>
                <a:tc>
                  <a:txBody>
                    <a:bodyPr/>
                    <a:lstStyle/>
                    <a:p>
                      <a:r>
                        <a:rPr lang="en-US" sz="900"/>
                        <a:t>$80B</a:t>
                      </a:r>
                    </a:p>
                  </a:txBody>
                  <a:tcPr marL="43387" marR="43387" marT="21693" marB="21693" anchor="ctr">
                    <a:lnL>
                      <a:noFill/>
                    </a:lnL>
                    <a:lnR>
                      <a:noFill/>
                    </a:lnR>
                    <a:lnT>
                      <a:noFill/>
                    </a:lnT>
                    <a:lnB>
                      <a:noFill/>
                    </a:lnB>
                  </a:tcPr>
                </a:tc>
                <a:tc>
                  <a:txBody>
                    <a:bodyPr/>
                    <a:lstStyle/>
                    <a:p>
                      <a:r>
                        <a:rPr lang="en-US" sz="900"/>
                        <a:t>Runcible Self, Relationship Mirror, Employer Index</a:t>
                      </a:r>
                    </a:p>
                  </a:txBody>
                  <a:tcPr marL="43387" marR="43387" marT="21693" marB="21693" anchor="ctr">
                    <a:lnL>
                      <a:noFill/>
                    </a:lnL>
                    <a:lnR>
                      <a:noFill/>
                    </a:lnR>
                    <a:lnT>
                      <a:noFill/>
                    </a:lnT>
                    <a:lnB>
                      <a:noFill/>
                    </a:lnB>
                  </a:tcPr>
                </a:tc>
                <a:extLst>
                  <a:ext uri="{0D108BD9-81ED-4DB2-BD59-A6C34878D82A}">
                    <a16:rowId xmlns:a16="http://schemas.microsoft.com/office/drawing/2014/main" val="1804862727"/>
                  </a:ext>
                </a:extLst>
              </a:tr>
              <a:tr h="338487">
                <a:tc>
                  <a:txBody>
                    <a:bodyPr/>
                    <a:lstStyle/>
                    <a:p>
                      <a:r>
                        <a:rPr lang="en-US" sz="900"/>
                        <a:t>Human Capital &amp; Hiring Platforms</a:t>
                      </a:r>
                    </a:p>
                  </a:txBody>
                  <a:tcPr marL="43387" marR="43387" marT="21693" marB="21693" anchor="ctr">
                    <a:lnL>
                      <a:noFill/>
                    </a:lnL>
                    <a:lnR>
                      <a:noFill/>
                    </a:lnR>
                    <a:lnT>
                      <a:noFill/>
                    </a:lnT>
                    <a:lnB>
                      <a:noFill/>
                    </a:lnB>
                  </a:tcPr>
                </a:tc>
                <a:tc>
                  <a:txBody>
                    <a:bodyPr/>
                    <a:lstStyle/>
                    <a:p>
                      <a:r>
                        <a:rPr lang="en-US" sz="900"/>
                        <a:t>$30B</a:t>
                      </a:r>
                    </a:p>
                  </a:txBody>
                  <a:tcPr marL="43387" marR="43387" marT="21693" marB="21693" anchor="ctr">
                    <a:lnL>
                      <a:noFill/>
                    </a:lnL>
                    <a:lnR>
                      <a:noFill/>
                    </a:lnR>
                    <a:lnT>
                      <a:noFill/>
                    </a:lnT>
                    <a:lnB>
                      <a:noFill/>
                    </a:lnB>
                  </a:tcPr>
                </a:tc>
                <a:tc>
                  <a:txBody>
                    <a:bodyPr/>
                    <a:lstStyle/>
                    <a:p>
                      <a:r>
                        <a:rPr lang="en-US" sz="900"/>
                        <a:t>$20B</a:t>
                      </a:r>
                    </a:p>
                  </a:txBody>
                  <a:tcPr marL="43387" marR="43387" marT="21693" marB="21693" anchor="ctr">
                    <a:lnL>
                      <a:noFill/>
                    </a:lnL>
                    <a:lnR>
                      <a:noFill/>
                    </a:lnR>
                    <a:lnT>
                      <a:noFill/>
                    </a:lnT>
                    <a:lnB>
                      <a:noFill/>
                    </a:lnB>
                  </a:tcPr>
                </a:tc>
                <a:tc>
                  <a:txBody>
                    <a:bodyPr/>
                    <a:lstStyle/>
                    <a:p>
                      <a:r>
                        <a:rPr lang="en-US" sz="900"/>
                        <a:t>$100B+</a:t>
                      </a:r>
                    </a:p>
                  </a:txBody>
                  <a:tcPr marL="43387" marR="43387" marT="21693" marB="21693" anchor="ctr">
                    <a:lnL>
                      <a:noFill/>
                    </a:lnL>
                    <a:lnR>
                      <a:noFill/>
                    </a:lnR>
                    <a:lnT>
                      <a:noFill/>
                    </a:lnT>
                    <a:lnB>
                      <a:noFill/>
                    </a:lnB>
                  </a:tcPr>
                </a:tc>
                <a:tc>
                  <a:txBody>
                    <a:bodyPr/>
                    <a:lstStyle/>
                    <a:p>
                      <a:r>
                        <a:rPr lang="en-US" sz="900"/>
                        <a:t>Employer Index</a:t>
                      </a:r>
                    </a:p>
                  </a:txBody>
                  <a:tcPr marL="43387" marR="43387" marT="21693" marB="21693" anchor="ctr">
                    <a:lnL>
                      <a:noFill/>
                    </a:lnL>
                    <a:lnR>
                      <a:noFill/>
                    </a:lnR>
                    <a:lnT>
                      <a:noFill/>
                    </a:lnT>
                    <a:lnB>
                      <a:noFill/>
                    </a:lnB>
                  </a:tcPr>
                </a:tc>
                <a:extLst>
                  <a:ext uri="{0D108BD9-81ED-4DB2-BD59-A6C34878D82A}">
                    <a16:rowId xmlns:a16="http://schemas.microsoft.com/office/drawing/2014/main" val="1711290846"/>
                  </a:ext>
                </a:extLst>
              </a:tr>
              <a:tr h="484619">
                <a:tc>
                  <a:txBody>
                    <a:bodyPr/>
                    <a:lstStyle/>
                    <a:p>
                      <a:r>
                        <a:rPr lang="en-US" sz="900"/>
                        <a:t>Fact-Checking &amp; NGO Watchdogs</a:t>
                      </a:r>
                    </a:p>
                  </a:txBody>
                  <a:tcPr marL="43387" marR="43387" marT="21693" marB="21693" anchor="ctr">
                    <a:lnL>
                      <a:noFill/>
                    </a:lnL>
                    <a:lnR>
                      <a:noFill/>
                    </a:lnR>
                    <a:lnT>
                      <a:noFill/>
                    </a:lnT>
                    <a:lnB>
                      <a:noFill/>
                    </a:lnB>
                  </a:tcPr>
                </a:tc>
                <a:tc>
                  <a:txBody>
                    <a:bodyPr/>
                    <a:lstStyle/>
                    <a:p>
                      <a:r>
                        <a:rPr lang="en-US" sz="900"/>
                        <a:t>~$1B</a:t>
                      </a:r>
                    </a:p>
                  </a:txBody>
                  <a:tcPr marL="43387" marR="43387" marT="21693" marB="21693" anchor="ctr">
                    <a:lnL>
                      <a:noFill/>
                    </a:lnL>
                    <a:lnR>
                      <a:noFill/>
                    </a:lnR>
                    <a:lnT>
                      <a:noFill/>
                    </a:lnT>
                    <a:lnB>
                      <a:noFill/>
                    </a:lnB>
                  </a:tcPr>
                </a:tc>
                <a:tc>
                  <a:txBody>
                    <a:bodyPr/>
                    <a:lstStyle/>
                    <a:p>
                      <a:r>
                        <a:rPr lang="en-US" sz="900"/>
                        <a:t>~$1B</a:t>
                      </a:r>
                    </a:p>
                  </a:txBody>
                  <a:tcPr marL="43387" marR="43387" marT="21693" marB="21693" anchor="ctr">
                    <a:lnL>
                      <a:noFill/>
                    </a:lnL>
                    <a:lnR>
                      <a:noFill/>
                    </a:lnR>
                    <a:lnT>
                      <a:noFill/>
                    </a:lnT>
                    <a:lnB>
                      <a:noFill/>
                    </a:lnB>
                  </a:tcPr>
                </a:tc>
                <a:tc>
                  <a:txBody>
                    <a:bodyPr/>
                    <a:lstStyle/>
                    <a:p>
                      <a:r>
                        <a:rPr lang="en-US" sz="900"/>
                        <a:t>~$4B</a:t>
                      </a:r>
                    </a:p>
                  </a:txBody>
                  <a:tcPr marL="43387" marR="43387" marT="21693" marB="21693" anchor="ctr">
                    <a:lnL>
                      <a:noFill/>
                    </a:lnL>
                    <a:lnR>
                      <a:noFill/>
                    </a:lnR>
                    <a:lnT>
                      <a:noFill/>
                    </a:lnT>
                    <a:lnB>
                      <a:noFill/>
                    </a:lnB>
                  </a:tcPr>
                </a:tc>
                <a:tc>
                  <a:txBody>
                    <a:bodyPr/>
                    <a:lstStyle/>
                    <a:p>
                      <a:r>
                        <a:rPr lang="en-US" sz="900"/>
                        <a:t>Public Record, News, Integrity APIs</a:t>
                      </a:r>
                    </a:p>
                  </a:txBody>
                  <a:tcPr marL="43387" marR="43387" marT="21693" marB="21693" anchor="ctr">
                    <a:lnL>
                      <a:noFill/>
                    </a:lnL>
                    <a:lnR>
                      <a:noFill/>
                    </a:lnR>
                    <a:lnT>
                      <a:noFill/>
                    </a:lnT>
                    <a:lnB>
                      <a:noFill/>
                    </a:lnB>
                  </a:tcPr>
                </a:tc>
                <a:extLst>
                  <a:ext uri="{0D108BD9-81ED-4DB2-BD59-A6C34878D82A}">
                    <a16:rowId xmlns:a16="http://schemas.microsoft.com/office/drawing/2014/main" val="6449951"/>
                  </a:ext>
                </a:extLst>
              </a:tr>
              <a:tr h="338487">
                <a:tc>
                  <a:txBody>
                    <a:bodyPr/>
                    <a:lstStyle/>
                    <a:p>
                      <a:r>
                        <a:rPr lang="en-US" sz="900"/>
                        <a:t>Public Advisory &amp; Think Tank Sector</a:t>
                      </a:r>
                    </a:p>
                  </a:txBody>
                  <a:tcPr marL="43387" marR="43387" marT="21693" marB="21693" anchor="ctr">
                    <a:lnL>
                      <a:noFill/>
                    </a:lnL>
                    <a:lnR>
                      <a:noFill/>
                    </a:lnR>
                    <a:lnT>
                      <a:noFill/>
                    </a:lnT>
                    <a:lnB>
                      <a:noFill/>
                    </a:lnB>
                  </a:tcPr>
                </a:tc>
                <a:tc>
                  <a:txBody>
                    <a:bodyPr/>
                    <a:lstStyle/>
                    <a:p>
                      <a:r>
                        <a:rPr lang="en-US" sz="900"/>
                        <a:t>$1.5B</a:t>
                      </a:r>
                    </a:p>
                  </a:txBody>
                  <a:tcPr marL="43387" marR="43387" marT="21693" marB="21693" anchor="ctr">
                    <a:lnL>
                      <a:noFill/>
                    </a:lnL>
                    <a:lnR>
                      <a:noFill/>
                    </a:lnR>
                    <a:lnT>
                      <a:noFill/>
                    </a:lnT>
                    <a:lnB>
                      <a:noFill/>
                    </a:lnB>
                  </a:tcPr>
                </a:tc>
                <a:tc>
                  <a:txBody>
                    <a:bodyPr/>
                    <a:lstStyle/>
                    <a:p>
                      <a:r>
                        <a:rPr lang="en-US" sz="900"/>
                        <a:t>$2B</a:t>
                      </a:r>
                    </a:p>
                  </a:txBody>
                  <a:tcPr marL="43387" marR="43387" marT="21693" marB="21693" anchor="ctr">
                    <a:lnL>
                      <a:noFill/>
                    </a:lnL>
                    <a:lnR>
                      <a:noFill/>
                    </a:lnR>
                    <a:lnT>
                      <a:noFill/>
                    </a:lnT>
                    <a:lnB>
                      <a:noFill/>
                    </a:lnB>
                  </a:tcPr>
                </a:tc>
                <a:tc>
                  <a:txBody>
                    <a:bodyPr/>
                    <a:lstStyle/>
                    <a:p>
                      <a:r>
                        <a:rPr lang="en-US" sz="900"/>
                        <a:t>$6B</a:t>
                      </a:r>
                    </a:p>
                  </a:txBody>
                  <a:tcPr marL="43387" marR="43387" marT="21693" marB="21693" anchor="ctr">
                    <a:lnL>
                      <a:noFill/>
                    </a:lnL>
                    <a:lnR>
                      <a:noFill/>
                    </a:lnR>
                    <a:lnT>
                      <a:noFill/>
                    </a:lnT>
                    <a:lnB>
                      <a:noFill/>
                    </a:lnB>
                  </a:tcPr>
                </a:tc>
                <a:tc>
                  <a:txBody>
                    <a:bodyPr/>
                    <a:lstStyle/>
                    <a:p>
                      <a:r>
                        <a:rPr lang="en-US" sz="900" dirty="0"/>
                        <a:t>Legislative Ledger, Strategic Intel</a:t>
                      </a:r>
                    </a:p>
                  </a:txBody>
                  <a:tcPr marL="43387" marR="43387" marT="21693" marB="21693" anchor="ctr">
                    <a:lnL>
                      <a:noFill/>
                    </a:lnL>
                    <a:lnR>
                      <a:noFill/>
                    </a:lnR>
                    <a:lnT>
                      <a:noFill/>
                    </a:lnT>
                    <a:lnB>
                      <a:noFill/>
                    </a:lnB>
                  </a:tcPr>
                </a:tc>
                <a:extLst>
                  <a:ext uri="{0D108BD9-81ED-4DB2-BD59-A6C34878D82A}">
                    <a16:rowId xmlns:a16="http://schemas.microsoft.com/office/drawing/2014/main" val="2298009572"/>
                  </a:ext>
                </a:extLst>
              </a:tr>
            </a:tbl>
          </a:graphicData>
        </a:graphic>
      </p:graphicFrame>
      <p:sp>
        <p:nvSpPr>
          <p:cNvPr id="7" name="Rectangle 2">
            <a:extLst>
              <a:ext uri="{FF2B5EF4-FFF2-40B4-BE49-F238E27FC236}">
                <a16:creationId xmlns:a16="http://schemas.microsoft.com/office/drawing/2014/main" id="{56140EA2-F078-0F42-8C9A-CFD4FFD30B3D}"/>
              </a:ext>
            </a:extLst>
          </p:cNvPr>
          <p:cNvSpPr>
            <a:spLocks noChangeArrowheads="1"/>
          </p:cNvSpPr>
          <p:nvPr/>
        </p:nvSpPr>
        <p:spPr bwMode="auto">
          <a:xfrm>
            <a:off x="269909" y="1629786"/>
            <a:ext cx="4134658" cy="16004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111111"/>
                </a:solidFill>
                <a:effectLst/>
                <a:latin typeface="Inter"/>
              </a:rPr>
              <a:t>Creating A Market for Truth</a:t>
            </a:r>
            <a:endParaRPr kumimoji="0" lang="en-US" altLang="en-US" sz="1600" b="0" i="0" u="none" strike="noStrike" cap="none" normalizeH="0" baseline="0" dirty="0">
              <a:ln>
                <a:noFill/>
              </a:ln>
              <a:solidFill>
                <a:srgbClr val="111111"/>
              </a:solidFill>
              <a:effectLst/>
              <a:latin typeface="Inter"/>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rgbClr val="111111"/>
                </a:solidFill>
                <a:effectLst/>
                <a:latin typeface="Inter"/>
              </a:rPr>
              <a:t>U.S., Europe, and Global Estimates (Annualized)</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i="1" dirty="0">
              <a:solidFill>
                <a:srgbClr val="111111"/>
              </a:solidFill>
              <a:latin typeface="Inter"/>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rgbClr val="111111"/>
                </a:solidFill>
                <a:effectLst/>
                <a:latin typeface="Inter"/>
              </a:rPr>
              <a:t>Every number we come up with is so large</a:t>
            </a:r>
            <a:br>
              <a:rPr kumimoji="0" lang="en-US" altLang="en-US" sz="1600" b="0" i="1" u="none" strike="noStrike" cap="none" normalizeH="0" baseline="0" dirty="0">
                <a:ln>
                  <a:noFill/>
                </a:ln>
                <a:solidFill>
                  <a:srgbClr val="111111"/>
                </a:solidFill>
                <a:effectLst/>
                <a:latin typeface="Inter"/>
              </a:rPr>
            </a:br>
            <a:r>
              <a:rPr kumimoji="0" lang="en-US" altLang="en-US" sz="1600" b="0" i="1" u="none" strike="noStrike" cap="none" normalizeH="0" baseline="0" dirty="0">
                <a:ln>
                  <a:noFill/>
                </a:ln>
                <a:solidFill>
                  <a:srgbClr val="111111"/>
                </a:solidFill>
                <a:effectLst/>
                <a:latin typeface="Inter"/>
              </a:rPr>
              <a:t>It’s meaningless. </a:t>
            </a:r>
            <a:endParaRPr kumimoji="0" lang="en-US" altLang="en-US" sz="1600" b="0" i="0" u="none" strike="noStrike" cap="none" normalizeH="0" baseline="0" dirty="0">
              <a:ln>
                <a:noFill/>
              </a:ln>
              <a:solidFill>
                <a:srgbClr val="111111"/>
              </a:solidFill>
              <a:effectLst/>
              <a:latin typeface="Inte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E08211A1-6882-A84B-ABA0-74C3F9C54FDB}"/>
              </a:ext>
            </a:extLst>
          </p:cNvPr>
          <p:cNvSpPr txBox="1"/>
          <p:nvPr/>
        </p:nvSpPr>
        <p:spPr>
          <a:xfrm>
            <a:off x="269909" y="3184635"/>
            <a:ext cx="4026195" cy="2585323"/>
          </a:xfrm>
          <a:prstGeom prst="rect">
            <a:avLst/>
          </a:prstGeom>
          <a:noFill/>
        </p:spPr>
        <p:txBody>
          <a:bodyPr wrap="square" rtlCol="0">
            <a:spAutoFit/>
          </a:bodyPr>
          <a:lstStyle/>
          <a:p>
            <a:r>
              <a:rPr lang="en-US" dirty="0"/>
              <a:t>A </a:t>
            </a:r>
            <a:r>
              <a:rPr lang="en-US" b="1" dirty="0"/>
              <a:t>$500B+ wedge market (U.S./EU)</a:t>
            </a:r>
            <a:endParaRPr lang="en-US" dirty="0"/>
          </a:p>
          <a:p>
            <a:r>
              <a:rPr lang="en-US" dirty="0"/>
              <a:t>A </a:t>
            </a:r>
            <a:r>
              <a:rPr lang="en-US" b="1" dirty="0"/>
              <a:t>$1.5T+ global replacement opportunity</a:t>
            </a:r>
            <a:br>
              <a:rPr lang="en-US" b="1" dirty="0"/>
            </a:br>
            <a:endParaRPr lang="en-US" dirty="0"/>
          </a:p>
          <a:p>
            <a:r>
              <a:rPr lang="en-US" dirty="0"/>
              <a:t>The ability to </a:t>
            </a:r>
            <a:r>
              <a:rPr lang="en-US" b="1" dirty="0"/>
              <a:t>monopolize truth trustworthiness at scale</a:t>
            </a:r>
            <a:r>
              <a:rPr lang="en-US" dirty="0"/>
              <a:t>, without partisan allegiance or institutional capture</a:t>
            </a:r>
          </a:p>
          <a:p>
            <a:endParaRPr lang="en-US" dirty="0"/>
          </a:p>
        </p:txBody>
      </p:sp>
    </p:spTree>
    <p:extLst>
      <p:ext uri="{BB962C8B-B14F-4D97-AF65-F5344CB8AC3E}">
        <p14:creationId xmlns:p14="http://schemas.microsoft.com/office/powerpoint/2010/main" val="2843279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BD183-EF55-0147-B29C-96A245E9DB4E}"/>
              </a:ext>
            </a:extLst>
          </p:cNvPr>
          <p:cNvSpPr>
            <a:spLocks noGrp="1"/>
          </p:cNvSpPr>
          <p:nvPr>
            <p:ph type="title"/>
          </p:nvPr>
        </p:nvSpPr>
        <p:spPr/>
        <p:txBody>
          <a:bodyPr>
            <a:normAutofit fontScale="90000"/>
          </a:bodyPr>
          <a:lstStyle/>
          <a:p>
            <a:r>
              <a:rPr lang="en-US" sz="3600" b="1" dirty="0"/>
              <a:t>Comparison</a:t>
            </a:r>
            <a:endParaRPr lang="en-US" b="1" dirty="0"/>
          </a:p>
        </p:txBody>
      </p:sp>
      <p:sp>
        <p:nvSpPr>
          <p:cNvPr id="4" name="TextBox 3">
            <a:extLst>
              <a:ext uri="{FF2B5EF4-FFF2-40B4-BE49-F238E27FC236}">
                <a16:creationId xmlns:a16="http://schemas.microsoft.com/office/drawing/2014/main" id="{BE574464-4FD6-BC4F-899B-536C18DBF69B}"/>
              </a:ext>
            </a:extLst>
          </p:cNvPr>
          <p:cNvSpPr txBox="1"/>
          <p:nvPr/>
        </p:nvSpPr>
        <p:spPr>
          <a:xfrm>
            <a:off x="2207171" y="1235228"/>
            <a:ext cx="8939047" cy="4832092"/>
          </a:xfrm>
          <a:prstGeom prst="rect">
            <a:avLst/>
          </a:prstGeom>
          <a:noFill/>
        </p:spPr>
        <p:txBody>
          <a:bodyPr wrap="square" rtlCol="0">
            <a:spAutoFit/>
          </a:bodyPr>
          <a:lstStyle/>
          <a:p>
            <a:pPr lvl="0" eaLnBrk="0" fontAlgn="base" hangingPunct="0">
              <a:spcBef>
                <a:spcPct val="0"/>
              </a:spcBef>
              <a:spcAft>
                <a:spcPct val="0"/>
              </a:spcAft>
            </a:pPr>
            <a:r>
              <a:rPr lang="en-US" altLang="en-US" sz="2800" b="1" dirty="0"/>
              <a:t>Example: </a:t>
            </a:r>
            <a:br>
              <a:rPr lang="en-US" altLang="en-US" sz="2800" b="1" dirty="0"/>
            </a:br>
            <a:r>
              <a:rPr lang="en-US" altLang="en-US" sz="2800" b="1" dirty="0"/>
              <a:t>What </a:t>
            </a:r>
            <a:r>
              <a:rPr lang="en-US" altLang="en-US" sz="2800" b="1" dirty="0">
                <a:solidFill>
                  <a:srgbClr val="FF0000"/>
                </a:solidFill>
              </a:rPr>
              <a:t>Palantir </a:t>
            </a:r>
            <a:r>
              <a:rPr lang="en-US" altLang="en-US" sz="2800" b="1" dirty="0"/>
              <a:t>does by finding value in big data we do with reasoning and certifying the truth, ethics, possibility, and liability of claims.</a:t>
            </a:r>
            <a:r>
              <a:rPr lang="en-US" altLang="en-US" sz="2800" dirty="0"/>
              <a:t>  That’s the best comparison. We search for and codify rules that are compatible with the hierarchy of laws, and reduce knowledge domains to tests of computability, </a:t>
            </a:r>
            <a:r>
              <a:rPr lang="en-US" altLang="en-US" sz="2800" dirty="0" err="1"/>
              <a:t>testifiabililty</a:t>
            </a:r>
            <a:r>
              <a:rPr lang="en-US" altLang="en-US" sz="2800" dirty="0"/>
              <a:t>, constructability, or what we think of as possibility. Runcible is compatible, not competitive with Palantir. Just as our work with LLMs is compatible and enriching not competitive.</a:t>
            </a:r>
          </a:p>
        </p:txBody>
      </p:sp>
      <p:cxnSp>
        <p:nvCxnSpPr>
          <p:cNvPr id="5" name="Straight Connector 4">
            <a:extLst>
              <a:ext uri="{FF2B5EF4-FFF2-40B4-BE49-F238E27FC236}">
                <a16:creationId xmlns:a16="http://schemas.microsoft.com/office/drawing/2014/main" id="{1A8046E5-F2AE-064D-965F-1BE3B69043B4}"/>
              </a:ext>
            </a:extLst>
          </p:cNvPr>
          <p:cNvCxnSpPr>
            <a:cxnSpLocks/>
          </p:cNvCxnSpPr>
          <p:nvPr/>
        </p:nvCxnSpPr>
        <p:spPr>
          <a:xfrm>
            <a:off x="1965960" y="1235222"/>
            <a:ext cx="0" cy="483209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314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154E-CFF9-F34E-A55C-5380262B1856}"/>
              </a:ext>
            </a:extLst>
          </p:cNvPr>
          <p:cNvSpPr>
            <a:spLocks noGrp="1"/>
          </p:cNvSpPr>
          <p:nvPr>
            <p:ph type="title"/>
          </p:nvPr>
        </p:nvSpPr>
        <p:spPr/>
        <p:txBody>
          <a:bodyPr>
            <a:noAutofit/>
          </a:bodyPr>
          <a:lstStyle/>
          <a:p>
            <a:r>
              <a:rPr lang="en-US" sz="3600" b="1" dirty="0"/>
              <a:t>What Remains to Be Done to Go to Market</a:t>
            </a:r>
            <a:endParaRPr lang="en-US" sz="3600" dirty="0"/>
          </a:p>
        </p:txBody>
      </p:sp>
      <p:sp>
        <p:nvSpPr>
          <p:cNvPr id="4" name="TextBox 3">
            <a:extLst>
              <a:ext uri="{FF2B5EF4-FFF2-40B4-BE49-F238E27FC236}">
                <a16:creationId xmlns:a16="http://schemas.microsoft.com/office/drawing/2014/main" id="{5BD6AE89-888E-AC4F-BC55-2CDD2ED73A3B}"/>
              </a:ext>
            </a:extLst>
          </p:cNvPr>
          <p:cNvSpPr txBox="1"/>
          <p:nvPr/>
        </p:nvSpPr>
        <p:spPr>
          <a:xfrm>
            <a:off x="432000" y="972000"/>
            <a:ext cx="11340000" cy="5693866"/>
          </a:xfrm>
          <a:prstGeom prst="rect">
            <a:avLst/>
          </a:prstGeom>
          <a:noFill/>
        </p:spPr>
        <p:txBody>
          <a:bodyPr wrap="square" rtlCol="0">
            <a:spAutoFit/>
          </a:bodyPr>
          <a:lstStyle/>
          <a:p>
            <a:pPr marL="285750" indent="-285750">
              <a:buFont typeface="Arial" panose="020B0604020202020204" pitchFamily="34" charset="0"/>
              <a:buChar char="•"/>
            </a:pPr>
            <a:r>
              <a:rPr lang="en-US" sz="2800" dirty="0"/>
              <a:t>Completion and Conversion of Remaining Volumes</a:t>
            </a:r>
          </a:p>
          <a:p>
            <a:pPr marL="285750" indent="-285750">
              <a:buFont typeface="Arial" panose="020B0604020202020204" pitchFamily="34" charset="0"/>
              <a:buChar char="•"/>
            </a:pPr>
            <a:r>
              <a:rPr lang="en-US" sz="2800" dirty="0"/>
              <a:t>Productization</a:t>
            </a:r>
            <a:r>
              <a:rPr lang="en-US" dirty="0"/>
              <a:t> </a:t>
            </a:r>
            <a:r>
              <a:rPr lang="en-US" sz="2800" dirty="0"/>
              <a:t>of the </a:t>
            </a:r>
            <a:r>
              <a:rPr lang="en-US" sz="2800" b="1" dirty="0"/>
              <a:t>Governance Layer and SDK</a:t>
            </a:r>
            <a:endParaRPr lang="en-US" sz="2800" dirty="0"/>
          </a:p>
          <a:p>
            <a:pPr marL="285750" indent="-285750">
              <a:buFont typeface="Arial" panose="020B0604020202020204" pitchFamily="34" charset="0"/>
              <a:buChar char="•"/>
            </a:pPr>
            <a:r>
              <a:rPr lang="en-US" sz="2800" dirty="0"/>
              <a:t>Integration with one or more </a:t>
            </a:r>
            <a:r>
              <a:rPr lang="en-US" sz="2800" b="1" dirty="0"/>
              <a:t>major LLM partners</a:t>
            </a:r>
            <a:r>
              <a:rPr lang="en-US" sz="2800" dirty="0"/>
              <a:t> (OpenAI, </a:t>
            </a:r>
            <a:r>
              <a:rPr lang="en-US" sz="2800" dirty="0" err="1"/>
              <a:t>xAI</a:t>
            </a:r>
            <a:r>
              <a:rPr lang="en-US" sz="2800" dirty="0"/>
              <a:t>, Microsoft, Amazon AWS, Anthropic).</a:t>
            </a:r>
          </a:p>
          <a:p>
            <a:pPr marL="285750" indent="-285750">
              <a:buFont typeface="Arial" panose="020B0604020202020204" pitchFamily="34" charset="0"/>
              <a:buChar char="•"/>
            </a:pPr>
            <a:r>
              <a:rPr lang="en-US" sz="2800" dirty="0"/>
              <a:t>Truth Corpus Production (verified data pipeline).</a:t>
            </a:r>
          </a:p>
          <a:p>
            <a:pPr marL="285750" indent="-285750">
              <a:buFont typeface="Arial" panose="020B0604020202020204" pitchFamily="34" charset="0"/>
              <a:buChar char="•"/>
            </a:pPr>
            <a:r>
              <a:rPr lang="en-US" sz="2800" dirty="0"/>
              <a:t>Legal framework for certified and </a:t>
            </a:r>
            <a:r>
              <a:rPr lang="en-US" sz="2800" b="1" dirty="0"/>
              <a:t>warrantied AI outputs.</a:t>
            </a:r>
            <a:endParaRPr lang="en-US" sz="2800" dirty="0"/>
          </a:p>
          <a:p>
            <a:pPr marL="285750" indent="-285750">
              <a:buFont typeface="Arial" panose="020B0604020202020204" pitchFamily="34" charset="0"/>
              <a:buChar char="•"/>
            </a:pPr>
            <a:r>
              <a:rPr lang="en-US" sz="2800" dirty="0"/>
              <a:t>Targeted </a:t>
            </a:r>
            <a:r>
              <a:rPr lang="en-US" sz="2800" b="1" dirty="0"/>
              <a:t>pilot deployments</a:t>
            </a:r>
            <a:r>
              <a:rPr lang="en-US" sz="2800" dirty="0"/>
              <a:t> in Medicine, law, finance, and defense. </a:t>
            </a:r>
          </a:p>
          <a:p>
            <a:pPr marL="742950" lvl="1" indent="-285750">
              <a:buFont typeface="Arial" panose="020B0604020202020204" pitchFamily="34" charset="0"/>
              <a:buChar char="•"/>
            </a:pPr>
            <a:r>
              <a:rPr lang="en-US" sz="2800" dirty="0"/>
              <a:t>(We have identified and are in discussions with a medical candidate.)</a:t>
            </a:r>
          </a:p>
          <a:p>
            <a:pPr marL="285750" indent="-285750">
              <a:buFont typeface="Arial" panose="020B0604020202020204" pitchFamily="34" charset="0"/>
              <a:buChar char="•"/>
            </a:pPr>
            <a:r>
              <a:rPr lang="en-US" sz="2800" i="1" dirty="0"/>
              <a:t>(This is far easier than what we have done for the US military and their logistical operations in the past.)</a:t>
            </a:r>
          </a:p>
          <a:p>
            <a:pPr marL="742950" lvl="1"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2712407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CCA74-03BC-18E8-37D6-65FF471FB7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985118-C14B-D869-3073-1FD9C69488C3}"/>
              </a:ext>
            </a:extLst>
          </p:cNvPr>
          <p:cNvSpPr>
            <a:spLocks noGrp="1"/>
          </p:cNvSpPr>
          <p:nvPr>
            <p:ph type="title"/>
          </p:nvPr>
        </p:nvSpPr>
        <p:spPr/>
        <p:txBody>
          <a:bodyPr>
            <a:noAutofit/>
          </a:bodyPr>
          <a:lstStyle/>
          <a:p>
            <a:r>
              <a:rPr lang="en-US" b="1" dirty="0"/>
              <a:t>Domain Expansion: Methodology Analysts</a:t>
            </a:r>
          </a:p>
        </p:txBody>
      </p:sp>
      <p:sp>
        <p:nvSpPr>
          <p:cNvPr id="6" name="TextBox 5">
            <a:extLst>
              <a:ext uri="{FF2B5EF4-FFF2-40B4-BE49-F238E27FC236}">
                <a16:creationId xmlns:a16="http://schemas.microsoft.com/office/drawing/2014/main" id="{E55E3804-2539-A072-F7AC-F3C43397465E}"/>
              </a:ext>
            </a:extLst>
          </p:cNvPr>
          <p:cNvSpPr txBox="1"/>
          <p:nvPr/>
        </p:nvSpPr>
        <p:spPr>
          <a:xfrm>
            <a:off x="420000" y="972000"/>
            <a:ext cx="11284716" cy="4431983"/>
          </a:xfrm>
          <a:prstGeom prst="rect">
            <a:avLst/>
          </a:prstGeom>
          <a:noFill/>
        </p:spPr>
        <p:txBody>
          <a:bodyPr wrap="square" rtlCol="0">
            <a:spAutoFit/>
          </a:bodyPr>
          <a:lstStyle/>
          <a:p>
            <a:r>
              <a:rPr lang="en-US" sz="2400" dirty="0"/>
              <a:t>Experts in </a:t>
            </a:r>
            <a:r>
              <a:rPr lang="en-US" sz="2400" dirty="0" err="1"/>
              <a:t>Runcible’s</a:t>
            </a:r>
            <a:r>
              <a:rPr lang="en-US" sz="2400" dirty="0"/>
              <a:t> methodology to extract domain reasoning and distill it into first principles and natural law</a:t>
            </a:r>
          </a:p>
          <a:p>
            <a:endParaRPr lang="en-US" sz="1400" dirty="0"/>
          </a:p>
          <a:p>
            <a:pPr marL="285750" lvl="0" indent="-285750" eaLnBrk="0" fontAlgn="base" hangingPunct="0">
              <a:spcBef>
                <a:spcPct val="0"/>
              </a:spcBef>
              <a:spcAft>
                <a:spcPct val="0"/>
              </a:spcAft>
              <a:buFont typeface="Arial" panose="020B0604020202020204" pitchFamily="34" charset="0"/>
              <a:buChar char="•"/>
            </a:pPr>
            <a:r>
              <a:rPr lang="en-US" altLang="en-US" sz="2000" dirty="0"/>
              <a:t>Conduct precision interviews to surface institutional logic, compliance heuristics, and latent decision structures for continuous tuning of </a:t>
            </a:r>
          </a:p>
          <a:p>
            <a:pPr marL="285750" lvl="0" indent="-285750" eaLnBrk="0" fontAlgn="base" hangingPunct="0">
              <a:spcBef>
                <a:spcPct val="0"/>
              </a:spcBef>
              <a:spcAft>
                <a:spcPct val="0"/>
              </a:spcAft>
              <a:buFont typeface="Arial" panose="020B0604020202020204" pitchFamily="34" charset="0"/>
              <a:buChar char="•"/>
            </a:pPr>
            <a:r>
              <a:rPr lang="en-US" altLang="en-US" sz="2000" dirty="0"/>
              <a:t>Translate inputs into modular, auditable logic expanding </a:t>
            </a:r>
            <a:r>
              <a:rPr lang="en-US" altLang="en-US" sz="2000" dirty="0" err="1"/>
              <a:t>Runcible’s</a:t>
            </a:r>
            <a:r>
              <a:rPr lang="en-US" altLang="en-US" sz="2000" dirty="0"/>
              <a:t> universal governance layer </a:t>
            </a:r>
          </a:p>
          <a:p>
            <a:pPr marL="285750" lvl="0" indent="-285750" eaLnBrk="0" fontAlgn="base" hangingPunct="0">
              <a:spcBef>
                <a:spcPct val="0"/>
              </a:spcBef>
              <a:spcAft>
                <a:spcPct val="0"/>
              </a:spcAft>
              <a:buFont typeface="Arial" panose="020B0604020202020204" pitchFamily="34" charset="0"/>
              <a:buChar char="•"/>
            </a:pPr>
            <a:r>
              <a:rPr lang="en-US" altLang="en-US" sz="2000" dirty="0"/>
              <a:t>Many with over a decade of experience researching and shaping the core architecture </a:t>
            </a:r>
          </a:p>
          <a:p>
            <a:pPr marL="285750" lvl="0" indent="-285750" eaLnBrk="0" fontAlgn="base" hangingPunct="0">
              <a:spcBef>
                <a:spcPct val="0"/>
              </a:spcBef>
              <a:spcAft>
                <a:spcPct val="0"/>
              </a:spcAft>
              <a:buFont typeface="Arial" panose="020B0604020202020204" pitchFamily="34" charset="0"/>
              <a:buChar char="•"/>
            </a:pPr>
            <a:r>
              <a:rPr lang="en-US" altLang="en-US" sz="2000" dirty="0"/>
              <a:t>Ensure every contribution is defensible, interoperable, and aligned with enterprise-grade intelligence </a:t>
            </a:r>
          </a:p>
          <a:p>
            <a:pPr marL="285750" lvl="0" indent="-285750" eaLnBrk="0" fontAlgn="base" hangingPunct="0">
              <a:spcBef>
                <a:spcPct val="0"/>
              </a:spcBef>
              <a:spcAft>
                <a:spcPct val="0"/>
              </a:spcAft>
              <a:buFont typeface="Arial" panose="020B0604020202020204" pitchFamily="34" charset="0"/>
              <a:buChar char="•"/>
            </a:pPr>
            <a:r>
              <a:rPr lang="en-US" altLang="en-US" sz="2000" dirty="0"/>
              <a:t>Interpretive engine tuning Runcible’s evolving Meta Grammar</a:t>
            </a:r>
          </a:p>
          <a:p>
            <a:pPr lvl="0" eaLnBrk="0" fontAlgn="base" hangingPunct="0">
              <a:spcBef>
                <a:spcPct val="0"/>
              </a:spcBef>
              <a:spcAft>
                <a:spcPct val="0"/>
              </a:spcAft>
            </a:pPr>
            <a:endParaRPr lang="en-US" altLang="en-US" sz="2000" dirty="0"/>
          </a:p>
          <a:p>
            <a:pPr eaLnBrk="0" fontAlgn="base" hangingPunct="0">
              <a:spcBef>
                <a:spcPct val="0"/>
              </a:spcBef>
              <a:spcAft>
                <a:spcPct val="0"/>
              </a:spcAft>
            </a:pPr>
            <a:r>
              <a:rPr lang="en-US" altLang="en-US" sz="2000" dirty="0"/>
              <a:t>We cannot, nor can anyone else, hire ‘people off the street’ to do this work. We can hire people from consulting backgrounds with experience in various domains of analysis of business processes and decision making. But they will learn primarily from working with Runcible because it ‘knows’ its methodology and how to apply it. </a:t>
            </a:r>
          </a:p>
        </p:txBody>
      </p:sp>
    </p:spTree>
    <p:extLst>
      <p:ext uri="{BB962C8B-B14F-4D97-AF65-F5344CB8AC3E}">
        <p14:creationId xmlns:p14="http://schemas.microsoft.com/office/powerpoint/2010/main" val="3295018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BD183-EF55-0147-B29C-96A245E9DB4E}"/>
              </a:ext>
            </a:extLst>
          </p:cNvPr>
          <p:cNvSpPr>
            <a:spLocks noGrp="1"/>
          </p:cNvSpPr>
          <p:nvPr>
            <p:ph type="title"/>
          </p:nvPr>
        </p:nvSpPr>
        <p:spPr/>
        <p:txBody>
          <a:bodyPr>
            <a:noAutofit/>
          </a:bodyPr>
          <a:lstStyle/>
          <a:p>
            <a:r>
              <a:rPr lang="en-US" b="1" dirty="0"/>
              <a:t>Defensibility</a:t>
            </a:r>
          </a:p>
        </p:txBody>
      </p:sp>
      <p:sp>
        <p:nvSpPr>
          <p:cNvPr id="4" name="TextBox 3">
            <a:extLst>
              <a:ext uri="{FF2B5EF4-FFF2-40B4-BE49-F238E27FC236}">
                <a16:creationId xmlns:a16="http://schemas.microsoft.com/office/drawing/2014/main" id="{BE574464-4FD6-BC4F-899B-536C18DBF69B}"/>
              </a:ext>
            </a:extLst>
          </p:cNvPr>
          <p:cNvSpPr txBox="1"/>
          <p:nvPr/>
        </p:nvSpPr>
        <p:spPr>
          <a:xfrm>
            <a:off x="1800664" y="1516082"/>
            <a:ext cx="8787983" cy="3970318"/>
          </a:xfrm>
          <a:prstGeom prst="rect">
            <a:avLst/>
          </a:prstGeom>
          <a:noFill/>
        </p:spPr>
        <p:txBody>
          <a:bodyPr wrap="none" rtlCol="0">
            <a:spAutoFit/>
          </a:bodyPr>
          <a:lstStyle/>
          <a:p>
            <a:r>
              <a:rPr lang="en-US" sz="2800" b="1" i="1" dirty="0"/>
              <a:t>What we do is very, very hard. </a:t>
            </a:r>
            <a:r>
              <a:rPr lang="en-US" sz="2800" i="1" dirty="0"/>
              <a:t>Without giving</a:t>
            </a:r>
          </a:p>
          <a:p>
            <a:r>
              <a:rPr lang="en-US" sz="2800" i="1" dirty="0"/>
              <a:t>A presentation in the history of thought:</a:t>
            </a:r>
            <a:r>
              <a:rPr lang="en-US" sz="2800" b="1" i="1" dirty="0"/>
              <a:t> </a:t>
            </a:r>
            <a:r>
              <a:rPr lang="en-US" sz="2800" i="1" dirty="0"/>
              <a:t>In logic </a:t>
            </a:r>
          </a:p>
          <a:p>
            <a:r>
              <a:rPr lang="en-US" sz="2800" i="1" dirty="0"/>
              <a:t>it is the equivalent of Newton in the Calculus, </a:t>
            </a:r>
          </a:p>
          <a:p>
            <a:r>
              <a:rPr lang="en-US" sz="2800" i="1" dirty="0"/>
              <a:t>Darwin in Biology or Watson/Crick in Genetics.</a:t>
            </a:r>
          </a:p>
          <a:p>
            <a:r>
              <a:rPr lang="en-US" sz="2800" i="1" dirty="0"/>
              <a:t>But once understood, like the periodic table,</a:t>
            </a:r>
          </a:p>
          <a:p>
            <a:r>
              <a:rPr lang="en-US" sz="2800" i="1" dirty="0"/>
              <a:t>the explanatory power and utility is endless.</a:t>
            </a:r>
          </a:p>
          <a:p>
            <a:r>
              <a:rPr lang="en-US" sz="2800" i="1" dirty="0"/>
              <a:t>And it turns out that the weakness of LLMs outside</a:t>
            </a:r>
          </a:p>
          <a:p>
            <a:r>
              <a:rPr lang="en-US" sz="2800" i="1" dirty="0"/>
              <a:t>of internal closure (ideals), is of supra-human utility</a:t>
            </a:r>
          </a:p>
          <a:p>
            <a:r>
              <a:rPr lang="en-US" sz="2800" i="1" dirty="0"/>
              <a:t>In fields of external closure: reality (reals).</a:t>
            </a:r>
          </a:p>
        </p:txBody>
      </p:sp>
      <p:cxnSp>
        <p:nvCxnSpPr>
          <p:cNvPr id="5" name="Straight Connector 4">
            <a:extLst>
              <a:ext uri="{FF2B5EF4-FFF2-40B4-BE49-F238E27FC236}">
                <a16:creationId xmlns:a16="http://schemas.microsoft.com/office/drawing/2014/main" id="{1A8046E5-F2AE-064D-965F-1BE3B69043B4}"/>
              </a:ext>
            </a:extLst>
          </p:cNvPr>
          <p:cNvCxnSpPr>
            <a:cxnSpLocks/>
          </p:cNvCxnSpPr>
          <p:nvPr/>
        </p:nvCxnSpPr>
        <p:spPr>
          <a:xfrm>
            <a:off x="1603353" y="1371600"/>
            <a:ext cx="0" cy="41148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978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154E-CFF9-F34E-A55C-5380262B1856}"/>
              </a:ext>
            </a:extLst>
          </p:cNvPr>
          <p:cNvSpPr>
            <a:spLocks noGrp="1"/>
          </p:cNvSpPr>
          <p:nvPr>
            <p:ph type="title"/>
          </p:nvPr>
        </p:nvSpPr>
        <p:spPr/>
        <p:txBody>
          <a:bodyPr>
            <a:noAutofit/>
          </a:bodyPr>
          <a:lstStyle/>
          <a:p>
            <a:r>
              <a:rPr lang="en-US" sz="3600" b="1" dirty="0"/>
              <a:t>Defensibility </a:t>
            </a:r>
          </a:p>
        </p:txBody>
      </p:sp>
      <p:sp>
        <p:nvSpPr>
          <p:cNvPr id="4" name="TextBox 3">
            <a:extLst>
              <a:ext uri="{FF2B5EF4-FFF2-40B4-BE49-F238E27FC236}">
                <a16:creationId xmlns:a16="http://schemas.microsoft.com/office/drawing/2014/main" id="{5BD6AE89-888E-AC4F-BC55-2CDD2ED73A3B}"/>
              </a:ext>
            </a:extLst>
          </p:cNvPr>
          <p:cNvSpPr txBox="1"/>
          <p:nvPr/>
        </p:nvSpPr>
        <p:spPr>
          <a:xfrm>
            <a:off x="432000" y="972000"/>
            <a:ext cx="11340000" cy="6247864"/>
          </a:xfrm>
          <a:prstGeom prst="rect">
            <a:avLst/>
          </a:prstGeom>
          <a:noFill/>
        </p:spPr>
        <p:txBody>
          <a:bodyPr wrap="square" rtlCol="0">
            <a:spAutoFit/>
          </a:bodyPr>
          <a:lstStyle/>
          <a:p>
            <a:pPr algn="ctr"/>
            <a:r>
              <a:rPr lang="en-US" sz="2400" b="1" dirty="0"/>
              <a:t>Governance &lt; Constraint &lt; Closure &lt; Decidability &lt; Judgement </a:t>
            </a:r>
            <a:br>
              <a:rPr lang="en-US" sz="2400" b="1" dirty="0"/>
            </a:br>
            <a:r>
              <a:rPr lang="en-US" sz="2400" dirty="0"/>
              <a:t>in externally closed domains (the real world, not math, not programming.)</a:t>
            </a:r>
          </a:p>
          <a:p>
            <a:endParaRPr lang="en-US" b="1" dirty="0"/>
          </a:p>
          <a:p>
            <a:r>
              <a:rPr lang="en-US" sz="2800" b="1" dirty="0"/>
              <a:t>Strongest moat in the AI ecosystem:</a:t>
            </a:r>
            <a:endParaRPr lang="en-US" sz="2800" dirty="0"/>
          </a:p>
          <a:p>
            <a:pPr marL="800100" lvl="1" indent="-342900">
              <a:buFont typeface="Arial" panose="020B0604020202020204" pitchFamily="34" charset="0"/>
              <a:buChar char="•"/>
            </a:pPr>
            <a:r>
              <a:rPr lang="en-US" sz="2800" dirty="0"/>
              <a:t>40+ years of formal epistemology, natural law, operational logic</a:t>
            </a:r>
          </a:p>
          <a:p>
            <a:pPr marL="800100" lvl="1" indent="-342900">
              <a:buFont typeface="Arial" panose="020B0604020202020204" pitchFamily="34" charset="0"/>
              <a:buChar char="•"/>
            </a:pPr>
            <a:r>
              <a:rPr lang="en-US" sz="2800" dirty="0"/>
              <a:t>Proprietary protocols, decidability tests, closure layers</a:t>
            </a:r>
          </a:p>
          <a:p>
            <a:pPr marL="800100" lvl="1" indent="-342900">
              <a:buFont typeface="Arial" panose="020B0604020202020204" pitchFamily="34" charset="0"/>
              <a:buChar char="•"/>
            </a:pPr>
            <a:r>
              <a:rPr lang="en-US" sz="2800" dirty="0"/>
              <a:t>Domain-specific truth corpora</a:t>
            </a:r>
          </a:p>
          <a:p>
            <a:pPr marL="800100" lvl="1" indent="-342900">
              <a:buFont typeface="Arial" panose="020B0604020202020204" pitchFamily="34" charset="0"/>
              <a:buChar char="•"/>
            </a:pPr>
            <a:r>
              <a:rPr lang="en-US" sz="2800" dirty="0"/>
              <a:t>Regulatory advantage: courts and agencies will require this layer</a:t>
            </a:r>
          </a:p>
          <a:p>
            <a:pPr marL="800100" lvl="1" indent="-342900">
              <a:buFont typeface="Arial" panose="020B0604020202020204" pitchFamily="34" charset="0"/>
              <a:buChar char="•"/>
            </a:pPr>
            <a:r>
              <a:rPr lang="en-US" sz="2800" dirty="0"/>
              <a:t>First-mover advantage in the only unsolved problem:</a:t>
            </a:r>
            <a:br>
              <a:rPr lang="en-US" sz="2800" dirty="0"/>
            </a:br>
            <a:r>
              <a:rPr lang="en-US" sz="2800" b="1" dirty="0"/>
              <a:t>how to make AI accountable</a:t>
            </a:r>
          </a:p>
          <a:p>
            <a:endParaRPr lang="en-US" sz="2800" dirty="0"/>
          </a:p>
          <a:p>
            <a:r>
              <a:rPr lang="en-US" sz="2800" dirty="0"/>
              <a:t>LLMs will commoditize; Runcible's governance will not.</a:t>
            </a:r>
          </a:p>
          <a:p>
            <a:endParaRPr lang="en-US" sz="2400" dirty="0"/>
          </a:p>
          <a:p>
            <a:endParaRPr lang="en-US" sz="2400" dirty="0"/>
          </a:p>
        </p:txBody>
      </p:sp>
    </p:spTree>
    <p:extLst>
      <p:ext uri="{BB962C8B-B14F-4D97-AF65-F5344CB8AC3E}">
        <p14:creationId xmlns:p14="http://schemas.microsoft.com/office/powerpoint/2010/main" val="3625296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154E-CFF9-F34E-A55C-5380262B1856}"/>
              </a:ext>
            </a:extLst>
          </p:cNvPr>
          <p:cNvSpPr>
            <a:spLocks noGrp="1"/>
          </p:cNvSpPr>
          <p:nvPr>
            <p:ph type="title"/>
          </p:nvPr>
        </p:nvSpPr>
        <p:spPr/>
        <p:txBody>
          <a:bodyPr>
            <a:noAutofit/>
          </a:bodyPr>
          <a:lstStyle/>
          <a:p>
            <a:r>
              <a:rPr lang="en-US" sz="3600" b="1" dirty="0"/>
              <a:t>Post-A Round State (Commercialization)</a:t>
            </a:r>
          </a:p>
        </p:txBody>
      </p:sp>
      <p:sp>
        <p:nvSpPr>
          <p:cNvPr id="4" name="TextBox 3">
            <a:extLst>
              <a:ext uri="{FF2B5EF4-FFF2-40B4-BE49-F238E27FC236}">
                <a16:creationId xmlns:a16="http://schemas.microsoft.com/office/drawing/2014/main" id="{5BD6AE89-888E-AC4F-BC55-2CDD2ED73A3B}"/>
              </a:ext>
            </a:extLst>
          </p:cNvPr>
          <p:cNvSpPr txBox="1"/>
          <p:nvPr/>
        </p:nvSpPr>
        <p:spPr>
          <a:xfrm>
            <a:off x="432000" y="1234440"/>
            <a:ext cx="11340000" cy="3970318"/>
          </a:xfrm>
          <a:prstGeom prst="rect">
            <a:avLst/>
          </a:prstGeom>
          <a:noFill/>
        </p:spPr>
        <p:txBody>
          <a:bodyPr wrap="square" rtlCol="0">
            <a:spAutoFit/>
          </a:bodyPr>
          <a:lstStyle/>
          <a:p>
            <a:r>
              <a:rPr lang="en-US" sz="2800" b="1" dirty="0"/>
              <a:t>Runcible becomes:</a:t>
            </a:r>
          </a:p>
          <a:p>
            <a:endParaRPr lang="en-US" sz="2800" dirty="0"/>
          </a:p>
          <a:p>
            <a:pPr marL="914400" lvl="1" indent="-457200">
              <a:buFont typeface="Arial" panose="020B0604020202020204" pitchFamily="34" charset="0"/>
              <a:buChar char="•"/>
            </a:pPr>
            <a:r>
              <a:rPr lang="en-US" sz="2800" dirty="0"/>
              <a:t>The governance layer for </a:t>
            </a:r>
            <a:r>
              <a:rPr lang="en-US" sz="2800" b="1" dirty="0"/>
              <a:t>all</a:t>
            </a:r>
            <a:r>
              <a:rPr lang="en-US" sz="2800" dirty="0"/>
              <a:t> high-liability AI</a:t>
            </a:r>
          </a:p>
          <a:p>
            <a:pPr marL="914400" lvl="1" indent="-457200">
              <a:buFont typeface="Arial" panose="020B0604020202020204" pitchFamily="34" charset="0"/>
              <a:buChar char="•"/>
            </a:pPr>
            <a:r>
              <a:rPr lang="en-US" sz="2800" dirty="0"/>
              <a:t>The certification </a:t>
            </a:r>
            <a:r>
              <a:rPr lang="en-US" sz="2800" b="1" dirty="0"/>
              <a:t>authority</a:t>
            </a:r>
            <a:r>
              <a:rPr lang="en-US" sz="2800" dirty="0"/>
              <a:t> for decision systems</a:t>
            </a:r>
          </a:p>
          <a:p>
            <a:pPr marL="914400" lvl="1" indent="-457200">
              <a:buFont typeface="Arial" panose="020B0604020202020204" pitchFamily="34" charset="0"/>
              <a:buChar char="•"/>
            </a:pPr>
            <a:r>
              <a:rPr lang="en-US" sz="2800" dirty="0"/>
              <a:t>The licensing layer for </a:t>
            </a:r>
            <a:r>
              <a:rPr lang="en-US" sz="2800" b="1" dirty="0"/>
              <a:t>every</a:t>
            </a:r>
            <a:r>
              <a:rPr lang="en-US" sz="2800" dirty="0"/>
              <a:t> major model provider</a:t>
            </a:r>
          </a:p>
          <a:p>
            <a:pPr marL="914400" lvl="1" indent="-457200">
              <a:buFont typeface="Arial" panose="020B0604020202020204" pitchFamily="34" charset="0"/>
              <a:buChar char="•"/>
            </a:pPr>
            <a:r>
              <a:rPr lang="en-US" sz="2800" dirty="0"/>
              <a:t>The institutional equivalent of accounting, auditing, and law for AI</a:t>
            </a:r>
            <a:endParaRPr lang="en-US" sz="2800" b="1" dirty="0"/>
          </a:p>
          <a:p>
            <a:endParaRPr lang="en-US" sz="2800" b="1" dirty="0"/>
          </a:p>
          <a:p>
            <a:r>
              <a:rPr lang="en-US" sz="2800" b="1" dirty="0"/>
              <a:t>This is the only viable business model that makes frontier AI economically sustainable — and we’ve already built it.</a:t>
            </a:r>
            <a:endParaRPr lang="en-US" sz="2800" dirty="0"/>
          </a:p>
        </p:txBody>
      </p:sp>
    </p:spTree>
    <p:extLst>
      <p:ext uri="{BB962C8B-B14F-4D97-AF65-F5344CB8AC3E}">
        <p14:creationId xmlns:p14="http://schemas.microsoft.com/office/powerpoint/2010/main" val="3594639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154E-CFF9-F34E-A55C-5380262B1856}"/>
              </a:ext>
            </a:extLst>
          </p:cNvPr>
          <p:cNvSpPr>
            <a:spLocks noGrp="1"/>
          </p:cNvSpPr>
          <p:nvPr>
            <p:ph type="title"/>
          </p:nvPr>
        </p:nvSpPr>
        <p:spPr/>
        <p:txBody>
          <a:bodyPr>
            <a:noAutofit/>
          </a:bodyPr>
          <a:lstStyle/>
          <a:p>
            <a:r>
              <a:rPr lang="en-US" sz="3600" b="1" dirty="0"/>
              <a:t>Why Runcible Wins</a:t>
            </a:r>
          </a:p>
        </p:txBody>
      </p:sp>
      <p:sp>
        <p:nvSpPr>
          <p:cNvPr id="4" name="TextBox 3">
            <a:extLst>
              <a:ext uri="{FF2B5EF4-FFF2-40B4-BE49-F238E27FC236}">
                <a16:creationId xmlns:a16="http://schemas.microsoft.com/office/drawing/2014/main" id="{5BD6AE89-888E-AC4F-BC55-2CDD2ED73A3B}"/>
              </a:ext>
            </a:extLst>
          </p:cNvPr>
          <p:cNvSpPr txBox="1"/>
          <p:nvPr/>
        </p:nvSpPr>
        <p:spPr>
          <a:xfrm>
            <a:off x="432000" y="1234440"/>
            <a:ext cx="11340000" cy="8156079"/>
          </a:xfrm>
          <a:prstGeom prst="rect">
            <a:avLst/>
          </a:prstGeom>
          <a:noFill/>
        </p:spPr>
        <p:txBody>
          <a:bodyPr wrap="square" rtlCol="0">
            <a:spAutoFit/>
          </a:bodyPr>
          <a:lstStyle/>
          <a:p>
            <a:pPr algn="ctr"/>
            <a:r>
              <a:rPr lang="en-US" sz="2800" dirty="0"/>
              <a:t>We built the institutional layer others forgot, </a:t>
            </a:r>
          </a:p>
          <a:p>
            <a:pPr algn="ctr"/>
            <a:r>
              <a:rPr lang="en-US" sz="2800" dirty="0"/>
              <a:t>couldn’t imagine, or couldn’t solve.</a:t>
            </a:r>
            <a:br>
              <a:rPr lang="en-US" sz="2800" dirty="0"/>
            </a:br>
            <a:r>
              <a:rPr lang="en-US" sz="2000" i="1" dirty="0"/>
              <a:t>(FWIW: It’s really, really, really, hard.)</a:t>
            </a:r>
          </a:p>
          <a:p>
            <a:endParaRPr lang="en-US" sz="2800" dirty="0"/>
          </a:p>
          <a:p>
            <a:pPr marL="914400" lvl="1" indent="-457200">
              <a:buFont typeface="Arial" panose="020B0604020202020204" pitchFamily="34" charset="0"/>
              <a:buChar char="•"/>
            </a:pPr>
            <a:r>
              <a:rPr lang="en-US" sz="2800" dirty="0"/>
              <a:t>We start from </a:t>
            </a:r>
            <a:r>
              <a:rPr lang="en-US" sz="2800" b="1" dirty="0"/>
              <a:t>law, science, and adversarialism</a:t>
            </a:r>
            <a:r>
              <a:rPr lang="en-US" sz="2800" dirty="0"/>
              <a:t>, not convenience.</a:t>
            </a:r>
          </a:p>
          <a:p>
            <a:pPr marL="914400" lvl="1" indent="-457200">
              <a:buFont typeface="Arial" panose="020B0604020202020204" pitchFamily="34" charset="0"/>
              <a:buChar char="•"/>
            </a:pPr>
            <a:r>
              <a:rPr lang="en-US" sz="2800" dirty="0"/>
              <a:t>We built the </a:t>
            </a:r>
            <a:r>
              <a:rPr lang="en-US" sz="2800" b="1" dirty="0"/>
              <a:t>only closure system</a:t>
            </a:r>
            <a:r>
              <a:rPr lang="en-US" sz="2800" dirty="0"/>
              <a:t> for machine decidability.</a:t>
            </a:r>
          </a:p>
          <a:p>
            <a:pPr marL="914400" lvl="1" indent="-457200">
              <a:buFont typeface="Arial" panose="020B0604020202020204" pitchFamily="34" charset="0"/>
              <a:buChar char="•"/>
            </a:pPr>
            <a:r>
              <a:rPr lang="en-US" sz="2800" dirty="0"/>
              <a:t>We provide the </a:t>
            </a:r>
            <a:r>
              <a:rPr lang="en-US" sz="2800" b="1" dirty="0"/>
              <a:t>legal and epistemic layer</a:t>
            </a:r>
            <a:r>
              <a:rPr lang="en-US" sz="2800" dirty="0"/>
              <a:t> they cannot create internally.</a:t>
            </a:r>
          </a:p>
          <a:p>
            <a:pPr marL="914400" lvl="1" indent="-457200">
              <a:buFont typeface="Arial" panose="020B0604020202020204" pitchFamily="34" charset="0"/>
              <a:buChar char="•"/>
            </a:pPr>
            <a:r>
              <a:rPr lang="en-US" sz="2800" dirty="0"/>
              <a:t>Every frontier model will require this layer to sell into high-liability markets - the only profitable markets.</a:t>
            </a:r>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p:txBody>
      </p:sp>
    </p:spTree>
    <p:extLst>
      <p:ext uri="{BB962C8B-B14F-4D97-AF65-F5344CB8AC3E}">
        <p14:creationId xmlns:p14="http://schemas.microsoft.com/office/powerpoint/2010/main" val="1757351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0BA30-4D31-C643-B92A-8116763933D5}"/>
              </a:ext>
            </a:extLst>
          </p:cNvPr>
          <p:cNvSpPr>
            <a:spLocks noGrp="1"/>
          </p:cNvSpPr>
          <p:nvPr>
            <p:ph type="title"/>
          </p:nvPr>
        </p:nvSpPr>
        <p:spPr/>
        <p:txBody>
          <a:bodyPr>
            <a:normAutofit fontScale="90000"/>
          </a:bodyPr>
          <a:lstStyle/>
          <a:p>
            <a:r>
              <a:rPr lang="en-US" b="1" dirty="0"/>
              <a:t>Executive Summary</a:t>
            </a:r>
          </a:p>
        </p:txBody>
      </p:sp>
      <p:sp>
        <p:nvSpPr>
          <p:cNvPr id="3" name="TextBox 2">
            <a:extLst>
              <a:ext uri="{FF2B5EF4-FFF2-40B4-BE49-F238E27FC236}">
                <a16:creationId xmlns:a16="http://schemas.microsoft.com/office/drawing/2014/main" id="{AC8317FE-DEC3-6F42-BCBC-736AA06B65D0}"/>
              </a:ext>
            </a:extLst>
          </p:cNvPr>
          <p:cNvSpPr txBox="1"/>
          <p:nvPr/>
        </p:nvSpPr>
        <p:spPr>
          <a:xfrm>
            <a:off x="432000" y="972000"/>
            <a:ext cx="11340000" cy="5278368"/>
          </a:xfrm>
          <a:prstGeom prst="rect">
            <a:avLst/>
          </a:prstGeom>
          <a:noFill/>
        </p:spPr>
        <p:txBody>
          <a:bodyPr wrap="square" rtlCol="0">
            <a:spAutoFit/>
          </a:bodyPr>
          <a:lstStyle/>
          <a:p>
            <a:pPr>
              <a:spcAft>
                <a:spcPts val="600"/>
              </a:spcAft>
            </a:pPr>
            <a:r>
              <a:rPr lang="en-US" sz="2400" dirty="0"/>
              <a:t>We have solved the problem of </a:t>
            </a:r>
            <a:r>
              <a:rPr lang="en-US" sz="2400" b="1" dirty="0"/>
              <a:t>AI governance</a:t>
            </a:r>
            <a:r>
              <a:rPr lang="en-US" sz="2400" dirty="0"/>
              <a:t>.</a:t>
            </a:r>
          </a:p>
          <a:p>
            <a:pPr>
              <a:spcAft>
                <a:spcPts val="600"/>
              </a:spcAft>
            </a:pPr>
            <a:r>
              <a:rPr lang="en-US" sz="2400" dirty="0"/>
              <a:t>Our governance layer constrains AI outputs to those that are </a:t>
            </a:r>
            <a:r>
              <a:rPr lang="en-US" sz="2400" b="1" dirty="0"/>
              <a:t>testable, truthful, reciprocal, and operationally possible</a:t>
            </a:r>
            <a:r>
              <a:rPr lang="en-US" sz="2400" dirty="0"/>
              <a:t> — outcomes that are </a:t>
            </a:r>
            <a:r>
              <a:rPr lang="en-US" sz="2400" b="1" dirty="0"/>
              <a:t>certifiable, auditable, and warrantable</a:t>
            </a:r>
            <a:r>
              <a:rPr lang="en-US" sz="2400" dirty="0"/>
              <a:t>.</a:t>
            </a:r>
          </a:p>
          <a:p>
            <a:pPr>
              <a:spcAft>
                <a:spcPts val="600"/>
              </a:spcAft>
            </a:pPr>
            <a:r>
              <a:rPr lang="en-US" sz="2400" dirty="0"/>
              <a:t>These outputs can be </a:t>
            </a:r>
            <a:r>
              <a:rPr lang="en-US" sz="2400" b="1" dirty="0"/>
              <a:t>further constrained</a:t>
            </a:r>
            <a:r>
              <a:rPr lang="en-US" sz="2400" dirty="0"/>
              <a:t> to satisfy the demands of </a:t>
            </a:r>
            <a:r>
              <a:rPr lang="en-US" sz="2400" b="1" dirty="0"/>
              <a:t>law, safety, and alignment</a:t>
            </a:r>
            <a:r>
              <a:rPr lang="en-US" sz="2400" dirty="0"/>
              <a:t> within any regulated or institutional context.</a:t>
            </a:r>
          </a:p>
          <a:p>
            <a:pPr>
              <a:spcAft>
                <a:spcPts val="600"/>
              </a:spcAft>
            </a:pPr>
            <a:r>
              <a:rPr lang="en-US" sz="2400" dirty="0"/>
              <a:t>By doing so, we </a:t>
            </a:r>
            <a:r>
              <a:rPr lang="en-US" sz="2400" b="1" dirty="0"/>
              <a:t>end the risk of accidental rogue behavior</a:t>
            </a:r>
            <a:r>
              <a:rPr lang="en-US" sz="2400" dirty="0"/>
              <a:t>, replace blind statistical correlation with </a:t>
            </a:r>
            <a:r>
              <a:rPr lang="en-US" sz="2400" b="1" dirty="0"/>
              <a:t>responsible computation</a:t>
            </a:r>
            <a:r>
              <a:rPr lang="en-US" sz="2400" dirty="0"/>
              <a:t>, and </a:t>
            </a:r>
            <a:r>
              <a:rPr lang="en-US" sz="2400" b="1" dirty="0"/>
              <a:t>give AI a conscience — the capacity for decidable judgment under law</a:t>
            </a:r>
            <a:r>
              <a:rPr lang="en-US" sz="2400" dirty="0"/>
              <a:t>.</a:t>
            </a:r>
          </a:p>
          <a:p>
            <a:pPr>
              <a:spcAft>
                <a:spcPts val="600"/>
              </a:spcAft>
            </a:pPr>
            <a:r>
              <a:rPr lang="en-US" sz="2400" dirty="0"/>
              <a:t>This enables </a:t>
            </a:r>
            <a:r>
              <a:rPr lang="en-US" sz="2400" b="1" dirty="0"/>
              <a:t>entry into high-liability markets</a:t>
            </a:r>
            <a:r>
              <a:rPr lang="en-US" sz="2400" dirty="0"/>
              <a:t> such as defense, government, and healthcare — where certification, auditability, and warranty are prerequisites for deployment.</a:t>
            </a:r>
          </a:p>
          <a:p>
            <a:pPr>
              <a:spcAft>
                <a:spcPts val="600"/>
              </a:spcAft>
            </a:pPr>
            <a:r>
              <a:rPr lang="en-US" sz="2400" dirty="0"/>
              <a:t>And in doing so, we have </a:t>
            </a:r>
            <a:r>
              <a:rPr lang="en-US" sz="2400" b="1" dirty="0"/>
              <a:t>made AI profitable through responsibility.</a:t>
            </a:r>
            <a:endParaRPr lang="en-US" sz="2400" dirty="0"/>
          </a:p>
        </p:txBody>
      </p:sp>
    </p:spTree>
    <p:extLst>
      <p:ext uri="{BB962C8B-B14F-4D97-AF65-F5344CB8AC3E}">
        <p14:creationId xmlns:p14="http://schemas.microsoft.com/office/powerpoint/2010/main" val="2126828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154E-CFF9-F34E-A55C-5380262B1856}"/>
              </a:ext>
            </a:extLst>
          </p:cNvPr>
          <p:cNvSpPr>
            <a:spLocks noGrp="1"/>
          </p:cNvSpPr>
          <p:nvPr>
            <p:ph type="title"/>
          </p:nvPr>
        </p:nvSpPr>
        <p:spPr/>
        <p:txBody>
          <a:bodyPr>
            <a:noAutofit/>
          </a:bodyPr>
          <a:lstStyle/>
          <a:p>
            <a:r>
              <a:rPr lang="en-US" sz="3600" b="1" dirty="0"/>
              <a:t>Summary</a:t>
            </a:r>
          </a:p>
        </p:txBody>
      </p:sp>
      <p:sp>
        <p:nvSpPr>
          <p:cNvPr id="4" name="TextBox 3">
            <a:extLst>
              <a:ext uri="{FF2B5EF4-FFF2-40B4-BE49-F238E27FC236}">
                <a16:creationId xmlns:a16="http://schemas.microsoft.com/office/drawing/2014/main" id="{5BD6AE89-888E-AC4F-BC55-2CDD2ED73A3B}"/>
              </a:ext>
            </a:extLst>
          </p:cNvPr>
          <p:cNvSpPr txBox="1"/>
          <p:nvPr/>
        </p:nvSpPr>
        <p:spPr>
          <a:xfrm>
            <a:off x="432000" y="1234440"/>
            <a:ext cx="11340000" cy="4893647"/>
          </a:xfrm>
          <a:prstGeom prst="rect">
            <a:avLst/>
          </a:prstGeom>
          <a:noFill/>
        </p:spPr>
        <p:txBody>
          <a:bodyPr wrap="square" rtlCol="0">
            <a:spAutoFit/>
          </a:bodyPr>
          <a:lstStyle/>
          <a:p>
            <a:pPr marL="800100" lvl="1" indent="-342900">
              <a:buFont typeface="Arial" panose="020B0604020202020204" pitchFamily="34" charset="0"/>
              <a:buChar char="•"/>
            </a:pPr>
            <a:r>
              <a:rPr lang="en-US" sz="2400" dirty="0"/>
              <a:t>Assistant revenue is tens of dollars per user per year.</a:t>
            </a:r>
          </a:p>
          <a:p>
            <a:pPr marL="800100" lvl="1" indent="-342900">
              <a:buFont typeface="Arial" panose="020B0604020202020204" pitchFamily="34" charset="0"/>
              <a:buChar char="•"/>
            </a:pPr>
            <a:r>
              <a:rPr lang="en-US" sz="2400" dirty="0"/>
              <a:t>High-liability revenue is millions of dollars per deployment.</a:t>
            </a:r>
          </a:p>
          <a:p>
            <a:pPr marL="800100" lvl="1" indent="-342900">
              <a:buFont typeface="Arial" panose="020B0604020202020204" pitchFamily="34" charset="0"/>
              <a:buChar char="•"/>
            </a:pPr>
            <a:r>
              <a:rPr lang="en-US" sz="2400" dirty="0"/>
              <a:t>Frontier AI costs billions per year. One of these markets can pay for it. The other cannot.</a:t>
            </a:r>
          </a:p>
          <a:p>
            <a:pPr marL="800100" lvl="1" indent="-342900">
              <a:buFont typeface="Arial" panose="020B0604020202020204" pitchFamily="34" charset="0"/>
              <a:buChar char="•"/>
            </a:pPr>
            <a:r>
              <a:rPr lang="en-US" sz="2400" dirty="0"/>
              <a:t>Convenience markets are shallow; responsibility markets are deep.</a:t>
            </a:r>
          </a:p>
          <a:p>
            <a:pPr marL="800100" lvl="1" indent="-342900">
              <a:buFont typeface="Arial" panose="020B0604020202020204" pitchFamily="34" charset="0"/>
              <a:buChar char="•"/>
            </a:pPr>
            <a:r>
              <a:rPr lang="en-US" sz="2400" dirty="0"/>
              <a:t>Assistants swim in the shallow pool. Runcible operates in the ocean.</a:t>
            </a:r>
          </a:p>
          <a:p>
            <a:endParaRPr lang="en-US" sz="2400" dirty="0"/>
          </a:p>
          <a:p>
            <a:r>
              <a:rPr lang="en-US" sz="2400" dirty="0"/>
              <a:t>Every technological revolution begins with democratization narratives but matures into infrastructure governed by regulation, liability, and trust. The industry skipped directly to the narrative and forgot the infrastructure. Runcible is the missing infrastructure.</a:t>
            </a:r>
            <a:br>
              <a:rPr lang="en-US" sz="2400" dirty="0"/>
            </a:br>
            <a:br>
              <a:rPr lang="en-US" sz="2400" dirty="0"/>
            </a:br>
            <a:r>
              <a:rPr lang="en-US" sz="2400" dirty="0"/>
              <a:t>Why? They couldn’t solve the problem of trustworthy output. We can. We did.</a:t>
            </a:r>
          </a:p>
        </p:txBody>
      </p:sp>
    </p:spTree>
    <p:extLst>
      <p:ext uri="{BB962C8B-B14F-4D97-AF65-F5344CB8AC3E}">
        <p14:creationId xmlns:p14="http://schemas.microsoft.com/office/powerpoint/2010/main" val="3368420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154E-CFF9-F34E-A55C-5380262B1856}"/>
              </a:ext>
            </a:extLst>
          </p:cNvPr>
          <p:cNvSpPr>
            <a:spLocks noGrp="1"/>
          </p:cNvSpPr>
          <p:nvPr>
            <p:ph type="title"/>
          </p:nvPr>
        </p:nvSpPr>
        <p:spPr/>
        <p:txBody>
          <a:bodyPr>
            <a:noAutofit/>
          </a:bodyPr>
          <a:lstStyle/>
          <a:p>
            <a:r>
              <a:rPr lang="en-US" sz="3600" b="1" dirty="0"/>
              <a:t>Vision</a:t>
            </a:r>
          </a:p>
        </p:txBody>
      </p:sp>
      <p:sp>
        <p:nvSpPr>
          <p:cNvPr id="4" name="TextBox 3">
            <a:extLst>
              <a:ext uri="{FF2B5EF4-FFF2-40B4-BE49-F238E27FC236}">
                <a16:creationId xmlns:a16="http://schemas.microsoft.com/office/drawing/2014/main" id="{5BD6AE89-888E-AC4F-BC55-2CDD2ED73A3B}"/>
              </a:ext>
            </a:extLst>
          </p:cNvPr>
          <p:cNvSpPr txBox="1"/>
          <p:nvPr/>
        </p:nvSpPr>
        <p:spPr>
          <a:xfrm>
            <a:off x="1934318" y="1228397"/>
            <a:ext cx="9101545" cy="4401205"/>
          </a:xfrm>
          <a:prstGeom prst="rect">
            <a:avLst/>
          </a:prstGeom>
          <a:noFill/>
        </p:spPr>
        <p:txBody>
          <a:bodyPr wrap="square" rtlCol="0">
            <a:spAutoFit/>
          </a:bodyPr>
          <a:lstStyle/>
          <a:p>
            <a:r>
              <a:rPr lang="en-US" sz="2800" dirty="0"/>
              <a:t>We envision a world in which democratic polities, public institutions, and private enterprises operate on a common grammar of truth, reciprocity, and demonstrated interests—supported by legal, economic, and </a:t>
            </a:r>
            <a:r>
              <a:rPr lang="en-US" sz="2800" b="1" dirty="0"/>
              <a:t>computational systems that make deception unprofitable, conflict unnecessary, and cooperation maximally productive</a:t>
            </a:r>
            <a:r>
              <a:rPr lang="en-US" sz="2800" dirty="0"/>
              <a:t>. Our work exists to restore the civic, economic, and legal capacities of free societies by rebuilding the informational and institutional conditions for peaceful, ethical, governance.</a:t>
            </a:r>
          </a:p>
        </p:txBody>
      </p:sp>
      <p:cxnSp>
        <p:nvCxnSpPr>
          <p:cNvPr id="5" name="Straight Connector 4">
            <a:extLst>
              <a:ext uri="{FF2B5EF4-FFF2-40B4-BE49-F238E27FC236}">
                <a16:creationId xmlns:a16="http://schemas.microsoft.com/office/drawing/2014/main" id="{21134367-424C-E04F-BEB8-7BC4ADF9CB06}"/>
              </a:ext>
            </a:extLst>
          </p:cNvPr>
          <p:cNvCxnSpPr>
            <a:cxnSpLocks/>
          </p:cNvCxnSpPr>
          <p:nvPr/>
        </p:nvCxnSpPr>
        <p:spPr>
          <a:xfrm>
            <a:off x="1603353" y="1255850"/>
            <a:ext cx="0" cy="41148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707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60386-892C-D652-1129-F0D4BE9294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5148B7-E233-6A40-5ED9-C54EE263C584}"/>
              </a:ext>
            </a:extLst>
          </p:cNvPr>
          <p:cNvSpPr>
            <a:spLocks noGrp="1"/>
          </p:cNvSpPr>
          <p:nvPr>
            <p:ph type="title"/>
          </p:nvPr>
        </p:nvSpPr>
        <p:spPr/>
        <p:txBody>
          <a:bodyPr>
            <a:normAutofit fontScale="90000"/>
          </a:bodyPr>
          <a:lstStyle/>
          <a:p>
            <a:r>
              <a:rPr lang="en-US" sz="3600" b="1" dirty="0"/>
              <a:t>Management</a:t>
            </a:r>
            <a:r>
              <a:rPr lang="en-US" b="1" dirty="0"/>
              <a:t> Team</a:t>
            </a:r>
          </a:p>
        </p:txBody>
      </p:sp>
      <p:sp>
        <p:nvSpPr>
          <p:cNvPr id="6" name="TextBox 5">
            <a:extLst>
              <a:ext uri="{FF2B5EF4-FFF2-40B4-BE49-F238E27FC236}">
                <a16:creationId xmlns:a16="http://schemas.microsoft.com/office/drawing/2014/main" id="{ABC684A5-99FB-8030-690D-3348CA054C66}"/>
              </a:ext>
            </a:extLst>
          </p:cNvPr>
          <p:cNvSpPr txBox="1"/>
          <p:nvPr/>
        </p:nvSpPr>
        <p:spPr>
          <a:xfrm>
            <a:off x="432000" y="972000"/>
            <a:ext cx="11284716" cy="5786199"/>
          </a:xfrm>
          <a:prstGeom prst="rect">
            <a:avLst/>
          </a:prstGeom>
          <a:noFill/>
        </p:spPr>
        <p:txBody>
          <a:bodyPr wrap="square" rtlCol="0">
            <a:spAutoFit/>
          </a:bodyPr>
          <a:lstStyle/>
          <a:p>
            <a:r>
              <a:rPr lang="en-US" sz="2400" dirty="0"/>
              <a:t>Proven record of successful execution working together for over 20+ years.</a:t>
            </a:r>
            <a:endParaRPr lang="en-US" dirty="0"/>
          </a:p>
          <a:p>
            <a:pPr marL="342900" indent="-342900">
              <a:buFont typeface="Arial" panose="020B0604020202020204" pitchFamily="34" charset="0"/>
              <a:buChar char="•"/>
            </a:pPr>
            <a:r>
              <a:rPr lang="en-US" sz="2000" i="1" dirty="0"/>
              <a:t>Curt Doolittle, CEO: Excel Data, </a:t>
            </a:r>
            <a:r>
              <a:rPr lang="en-US" sz="2000" i="1" dirty="0" err="1"/>
              <a:t>RedTech</a:t>
            </a:r>
            <a:r>
              <a:rPr lang="en-US" sz="2000" i="1" dirty="0"/>
              <a:t>, Data Dimensions, Ascentium, Natural Law Institute</a:t>
            </a:r>
          </a:p>
          <a:p>
            <a:pPr marL="342900" indent="-342900">
              <a:buFont typeface="Arial" panose="020B0604020202020204" pitchFamily="34" charset="0"/>
              <a:buChar char="•"/>
            </a:pPr>
            <a:r>
              <a:rPr lang="en-US" sz="2000" i="1" dirty="0"/>
              <a:t>Dr Bradley Werrell, President, Co-Author of Doolittle’s Volumes</a:t>
            </a:r>
            <a:endParaRPr lang="en-US" sz="2000" dirty="0"/>
          </a:p>
          <a:p>
            <a:pPr marL="342900" indent="-342900">
              <a:buFont typeface="Arial" panose="020B0604020202020204" pitchFamily="34" charset="0"/>
              <a:buChar char="•"/>
            </a:pPr>
            <a:r>
              <a:rPr lang="en-US" sz="2000" i="1" dirty="0"/>
              <a:t>Eric Adams, COO: Lante, Ascentium, Razorfish, Merkle</a:t>
            </a:r>
          </a:p>
          <a:p>
            <a:pPr marL="342900" indent="-342900">
              <a:buFont typeface="Arial" panose="020B0604020202020204" pitchFamily="34" charset="0"/>
              <a:buChar char="•"/>
            </a:pPr>
            <a:r>
              <a:rPr lang="en-US" sz="2000" i="1" dirty="0"/>
              <a:t>Ariella Cipra, EVP: Ascentium, Avanade, Bridge Partners</a:t>
            </a:r>
          </a:p>
          <a:p>
            <a:pPr marL="342900" indent="-342900">
              <a:buFont typeface="Arial" panose="020B0604020202020204" pitchFamily="34" charset="0"/>
              <a:buChar char="•"/>
            </a:pPr>
            <a:r>
              <a:rPr lang="en-US" sz="2000" i="1" dirty="0"/>
              <a:t>Francis Zhou, Program Management and Test, Microsoft, Google</a:t>
            </a:r>
          </a:p>
          <a:p>
            <a:pPr marL="342900" indent="-342900">
              <a:buFont typeface="Arial" panose="020B0604020202020204" pitchFamily="34" charset="0"/>
              <a:buChar char="•"/>
            </a:pPr>
            <a:r>
              <a:rPr lang="en-US" sz="2000" i="1" dirty="0"/>
              <a:t>Luke Weinhagen, Delivery Management, Sr Developer, Author, Lecturer</a:t>
            </a:r>
          </a:p>
          <a:p>
            <a:pPr marL="342900" indent="-342900">
              <a:buFont typeface="Arial" panose="020B0604020202020204" pitchFamily="34" charset="0"/>
              <a:buChar char="•"/>
            </a:pPr>
            <a:r>
              <a:rPr lang="en-US" sz="2000" i="1" dirty="0"/>
              <a:t>With Moritz Bierling, Noah Revoy, and others, Authors, Lecturers</a:t>
            </a:r>
          </a:p>
          <a:p>
            <a:endParaRPr lang="en-US" dirty="0"/>
          </a:p>
          <a:p>
            <a:pPr marL="285750" indent="-285750" fontAlgn="base">
              <a:buFont typeface="Arial" panose="020B0604020202020204" pitchFamily="34" charset="0"/>
              <a:buChar char="•"/>
            </a:pPr>
            <a:r>
              <a:rPr lang="en-US" sz="2000" dirty="0"/>
              <a:t>Built, bought, and sold multiple companies in the $100M range.</a:t>
            </a:r>
          </a:p>
          <a:p>
            <a:pPr marL="285750" indent="-285750" fontAlgn="base">
              <a:buFont typeface="Arial" panose="020B0604020202020204" pitchFamily="34" charset="0"/>
              <a:buChar char="•"/>
            </a:pPr>
            <a:r>
              <a:rPr lang="en-US" sz="2000" dirty="0"/>
              <a:t>Made the INC 500 list three times and featured in Forrester Wave.</a:t>
            </a:r>
          </a:p>
          <a:p>
            <a:pPr marL="285750" indent="-285750" fontAlgn="base">
              <a:buFont typeface="Arial" panose="020B0604020202020204" pitchFamily="34" charset="0"/>
              <a:buChar char="•"/>
            </a:pPr>
            <a:r>
              <a:rPr lang="en-US" sz="2000" dirty="0"/>
              <a:t>Decades of experience partnering with Microsoft as a vendor and implementation partner.</a:t>
            </a:r>
          </a:p>
          <a:p>
            <a:pPr marL="285750" indent="-285750" fontAlgn="base">
              <a:buFont typeface="Arial" panose="020B0604020202020204" pitchFamily="34" charset="0"/>
              <a:buChar char="•"/>
            </a:pPr>
            <a:r>
              <a:rPr lang="en-US" sz="2000" dirty="0"/>
              <a:t>Clients span startups, mid-market, and Fortune 100 companies.</a:t>
            </a:r>
          </a:p>
          <a:p>
            <a:pPr marL="285750" indent="-285750" fontAlgn="base">
              <a:buFont typeface="Arial" panose="020B0604020202020204" pitchFamily="34" charset="0"/>
              <a:buChar char="•"/>
            </a:pPr>
            <a:r>
              <a:rPr lang="en-US" sz="2000" dirty="0"/>
              <a:t>Top 25 global independent agencies (industries highest customer satisfaction ratings).</a:t>
            </a:r>
          </a:p>
          <a:p>
            <a:pPr marL="285750" indent="-285750" fontAlgn="base">
              <a:buFont typeface="Arial" panose="020B0604020202020204" pitchFamily="34" charset="0"/>
              <a:buChar char="•"/>
            </a:pPr>
            <a:r>
              <a:rPr lang="en-US" sz="2000" dirty="0"/>
              <a:t>Strategy, Branding, Marketing, Business Reorganization by Tech Implementation, Platforms.</a:t>
            </a:r>
          </a:p>
          <a:p>
            <a:pPr marL="285750" indent="-285750" fontAlgn="base">
              <a:buFont typeface="Arial" panose="020B0604020202020204" pitchFamily="34" charset="0"/>
              <a:buChar char="•"/>
            </a:pPr>
            <a:r>
              <a:rPr lang="en-US" sz="2000" dirty="0"/>
              <a:t>Experts in technology, behavioral economics, and strategic execution.</a:t>
            </a:r>
          </a:p>
          <a:p>
            <a:pPr marL="285750" indent="-285750" fontAlgn="base">
              <a:buFont typeface="Arial" panose="020B0604020202020204" pitchFamily="34" charset="0"/>
              <a:buChar char="•"/>
            </a:pPr>
            <a:r>
              <a:rPr lang="en-US" sz="2000" dirty="0"/>
              <a:t>Thousands of implementations per year across the enterprise government and military.</a:t>
            </a:r>
          </a:p>
          <a:p>
            <a:endParaRPr lang="en-US" sz="1400" dirty="0"/>
          </a:p>
          <a:p>
            <a:r>
              <a:rPr lang="en-US" sz="1400" dirty="0"/>
              <a:t>See CurtDoolittle.com </a:t>
            </a:r>
          </a:p>
        </p:txBody>
      </p:sp>
    </p:spTree>
    <p:extLst>
      <p:ext uri="{BB962C8B-B14F-4D97-AF65-F5344CB8AC3E}">
        <p14:creationId xmlns:p14="http://schemas.microsoft.com/office/powerpoint/2010/main" val="2669361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154E-CFF9-F34E-A55C-5380262B1856}"/>
              </a:ext>
            </a:extLst>
          </p:cNvPr>
          <p:cNvSpPr>
            <a:spLocks noGrp="1"/>
          </p:cNvSpPr>
          <p:nvPr>
            <p:ph type="title"/>
          </p:nvPr>
        </p:nvSpPr>
        <p:spPr/>
        <p:txBody>
          <a:bodyPr>
            <a:noAutofit/>
          </a:bodyPr>
          <a:lstStyle/>
          <a:p>
            <a:r>
              <a:rPr lang="en-US" sz="3600" b="1" dirty="0"/>
              <a:t>Ask </a:t>
            </a:r>
          </a:p>
        </p:txBody>
      </p:sp>
      <p:sp>
        <p:nvSpPr>
          <p:cNvPr id="4" name="TextBox 3">
            <a:extLst>
              <a:ext uri="{FF2B5EF4-FFF2-40B4-BE49-F238E27FC236}">
                <a16:creationId xmlns:a16="http://schemas.microsoft.com/office/drawing/2014/main" id="{5BD6AE89-888E-AC4F-BC55-2CDD2ED73A3B}"/>
              </a:ext>
            </a:extLst>
          </p:cNvPr>
          <p:cNvSpPr txBox="1"/>
          <p:nvPr/>
        </p:nvSpPr>
        <p:spPr>
          <a:xfrm>
            <a:off x="432000" y="972000"/>
            <a:ext cx="11340000" cy="6370975"/>
          </a:xfrm>
          <a:prstGeom prst="rect">
            <a:avLst/>
          </a:prstGeom>
          <a:noFill/>
        </p:spPr>
        <p:txBody>
          <a:bodyPr wrap="square" rtlCol="0">
            <a:spAutoFit/>
          </a:bodyPr>
          <a:lstStyle/>
          <a:p>
            <a:pPr marL="342900" indent="-342900">
              <a:buFont typeface="Arial" panose="020B0604020202020204" pitchFamily="34" charset="0"/>
              <a:buChar char="•"/>
            </a:pPr>
            <a:r>
              <a:rPr lang="en-US" sz="2400" dirty="0"/>
              <a:t>We have invested </a:t>
            </a:r>
            <a:r>
              <a:rPr lang="en-US" sz="2400" b="1" dirty="0"/>
              <a:t>$2M of cash from our personal funds, and are bringing ~10M in assets and forgone compensation into Runcible from NLI (research) and Reality by Chanting (product).</a:t>
            </a:r>
          </a:p>
          <a:p>
            <a:pPr marL="342900" indent="-342900">
              <a:buFont typeface="Arial" panose="020B0604020202020204" pitchFamily="34" charset="0"/>
              <a:buChar char="•"/>
            </a:pPr>
            <a:r>
              <a:rPr lang="en-US" sz="2400" dirty="0"/>
              <a:t>We have produced demonstrable assets:</a:t>
            </a:r>
            <a:br>
              <a:rPr lang="en-US" sz="2400" dirty="0"/>
            </a:br>
            <a:r>
              <a:rPr lang="en-US" sz="2400" dirty="0"/>
              <a:t>	(a) An AI-First Universal software platform consisting of over a million lines of code (”Oversing”) that no one has yet even envisioned, </a:t>
            </a:r>
            <a:br>
              <a:rPr lang="en-US" sz="2400" dirty="0"/>
            </a:br>
            <a:r>
              <a:rPr lang="en-US" sz="2400" dirty="0"/>
              <a:t>	(b) A Science of Computable Decidability, </a:t>
            </a:r>
            <a:br>
              <a:rPr lang="en-US" sz="2400" dirty="0"/>
            </a:br>
            <a:r>
              <a:rPr lang="en-US" sz="2400" dirty="0"/>
              <a:t>	(c) A conversion of the science into architecture and code for integration into any LLM.</a:t>
            </a:r>
          </a:p>
          <a:p>
            <a:r>
              <a:rPr lang="en-US" sz="2400" dirty="0"/>
              <a:t>We are raising a </a:t>
            </a:r>
            <a:r>
              <a:rPr lang="en-US" sz="2400" b="1" dirty="0"/>
              <a:t>$20–25M Series A</a:t>
            </a:r>
            <a:r>
              <a:rPr lang="en-US" sz="2400" dirty="0"/>
              <a:t> to:</a:t>
            </a:r>
          </a:p>
          <a:p>
            <a:pPr marL="800100" lvl="1" indent="-342900">
              <a:buFont typeface="Arial" panose="020B0604020202020204" pitchFamily="34" charset="0"/>
              <a:buChar char="•"/>
            </a:pPr>
            <a:r>
              <a:rPr lang="en-US" sz="2400" dirty="0"/>
              <a:t>Build domain-specific truth corpora (legal, medical, finance)</a:t>
            </a:r>
          </a:p>
          <a:p>
            <a:pPr marL="800100" lvl="1" indent="-342900">
              <a:buFont typeface="Arial" panose="020B0604020202020204" pitchFamily="34" charset="0"/>
              <a:buChar char="•"/>
            </a:pPr>
            <a:r>
              <a:rPr lang="en-US" sz="2400" dirty="0"/>
              <a:t>Expand engineering team (protocols, compilers, inference constraints)</a:t>
            </a:r>
          </a:p>
          <a:p>
            <a:pPr marL="800100" lvl="1" indent="-342900">
              <a:buFont typeface="Arial" panose="020B0604020202020204" pitchFamily="34" charset="0"/>
              <a:buChar char="•"/>
            </a:pPr>
            <a:r>
              <a:rPr lang="en-US" sz="2400" dirty="0"/>
              <a:t>Deliver government and enterprise integrations</a:t>
            </a:r>
          </a:p>
          <a:p>
            <a:pPr marL="800100" lvl="1" indent="-342900">
              <a:buFont typeface="Arial" panose="020B0604020202020204" pitchFamily="34" charset="0"/>
              <a:buChar char="•"/>
            </a:pPr>
            <a:r>
              <a:rPr lang="en-US" sz="2400" dirty="0"/>
              <a:t>Launch certification and audit products</a:t>
            </a:r>
          </a:p>
          <a:p>
            <a:pPr marL="800100" lvl="1" indent="-342900">
              <a:buFont typeface="Arial" panose="020B0604020202020204" pitchFamily="34" charset="0"/>
              <a:buChar char="•"/>
            </a:pPr>
            <a:r>
              <a:rPr lang="en-US" sz="2400" dirty="0"/>
              <a:t>Prepare for eventual regulatory standardization</a:t>
            </a:r>
          </a:p>
          <a:p>
            <a:endParaRPr lang="en-US" sz="2400" dirty="0"/>
          </a:p>
          <a:p>
            <a:endParaRPr lang="en-US" sz="2400" dirty="0"/>
          </a:p>
        </p:txBody>
      </p:sp>
    </p:spTree>
    <p:extLst>
      <p:ext uri="{BB962C8B-B14F-4D97-AF65-F5344CB8AC3E}">
        <p14:creationId xmlns:p14="http://schemas.microsoft.com/office/powerpoint/2010/main" val="2102475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BD183-EF55-0147-B29C-96A245E9DB4E}"/>
              </a:ext>
            </a:extLst>
          </p:cNvPr>
          <p:cNvSpPr>
            <a:spLocks noGrp="1"/>
          </p:cNvSpPr>
          <p:nvPr>
            <p:ph type="title"/>
          </p:nvPr>
        </p:nvSpPr>
        <p:spPr/>
        <p:txBody>
          <a:bodyPr>
            <a:normAutofit fontScale="90000"/>
          </a:bodyPr>
          <a:lstStyle/>
          <a:p>
            <a:r>
              <a:rPr lang="en-US" sz="3600" b="1" dirty="0"/>
              <a:t>Justification</a:t>
            </a:r>
            <a:endParaRPr lang="en-US" b="1" dirty="0"/>
          </a:p>
        </p:txBody>
      </p:sp>
      <p:sp>
        <p:nvSpPr>
          <p:cNvPr id="4" name="TextBox 3">
            <a:extLst>
              <a:ext uri="{FF2B5EF4-FFF2-40B4-BE49-F238E27FC236}">
                <a16:creationId xmlns:a16="http://schemas.microsoft.com/office/drawing/2014/main" id="{BE574464-4FD6-BC4F-899B-536C18DBF69B}"/>
              </a:ext>
            </a:extLst>
          </p:cNvPr>
          <p:cNvSpPr txBox="1"/>
          <p:nvPr/>
        </p:nvSpPr>
        <p:spPr>
          <a:xfrm>
            <a:off x="1111118" y="972000"/>
            <a:ext cx="11043959" cy="5632311"/>
          </a:xfrm>
          <a:prstGeom prst="rect">
            <a:avLst/>
          </a:prstGeom>
          <a:noFill/>
        </p:spPr>
        <p:txBody>
          <a:bodyPr wrap="square" rtlCol="0">
            <a:spAutoFit/>
          </a:bodyPr>
          <a:lstStyle/>
          <a:p>
            <a:r>
              <a:rPr lang="en-US" sz="2400" b="1" dirty="0"/>
              <a:t>Given: </a:t>
            </a:r>
          </a:p>
          <a:p>
            <a:pPr marL="457200" indent="-457200">
              <a:buFont typeface="Arial" panose="020B0604020202020204" pitchFamily="34" charset="0"/>
              <a:buChar char="•"/>
            </a:pPr>
            <a:r>
              <a:rPr lang="en-US" sz="2400" dirty="0"/>
              <a:t>The volatility of the present AI discourse (noise).</a:t>
            </a:r>
          </a:p>
          <a:p>
            <a:pPr marL="457200" indent="-457200">
              <a:buFont typeface="Arial" panose="020B0604020202020204" pitchFamily="34" charset="0"/>
              <a:buChar char="•"/>
            </a:pPr>
            <a:r>
              <a:rPr lang="en-US" sz="2400" dirty="0"/>
              <a:t>The overinvestment in speculation on the hardware sector in particular (market noise, </a:t>
            </a:r>
            <a:r>
              <a:rPr lang="en-US" sz="2400" dirty="0" err="1"/>
              <a:t>nVidia</a:t>
            </a:r>
            <a:r>
              <a:rPr lang="en-US" sz="2400" dirty="0"/>
              <a:t>, Palantir, Circular Funding).</a:t>
            </a:r>
          </a:p>
          <a:p>
            <a:pPr marL="457200" indent="-457200">
              <a:buFont typeface="Arial" panose="020B0604020202020204" pitchFamily="34" charset="0"/>
              <a:buChar char="•"/>
            </a:pPr>
            <a:r>
              <a:rPr lang="en-US" sz="2400" dirty="0"/>
              <a:t>The upcoming disruption as AI suppresses entry level white collar work (especially women) at the same time as correction.</a:t>
            </a:r>
          </a:p>
          <a:p>
            <a:pPr marL="457200" indent="-457200">
              <a:buFont typeface="Arial" panose="020B0604020202020204" pitchFamily="34" charset="0"/>
              <a:buChar char="•"/>
            </a:pPr>
            <a:r>
              <a:rPr lang="en-US" sz="2400" dirty="0"/>
              <a:t>The threat of general market correction and uncertainty due to international instability.</a:t>
            </a:r>
          </a:p>
          <a:p>
            <a:pPr marL="457200" indent="-457200">
              <a:buFont typeface="Arial" panose="020B0604020202020204" pitchFamily="34" charset="0"/>
              <a:buChar char="•"/>
            </a:pPr>
            <a:r>
              <a:rPr lang="en-US" sz="2400" dirty="0"/>
              <a:t>The accumulating speculative concern that the LLM</a:t>
            </a:r>
            <a:br>
              <a:rPr lang="en-US" sz="2400" dirty="0"/>
            </a:br>
            <a:r>
              <a:rPr lang="en-US" sz="2400" dirty="0"/>
              <a:t>producers cannot produce the solution we have with Runcible.</a:t>
            </a:r>
          </a:p>
          <a:p>
            <a:pPr marL="457200" indent="-457200">
              <a:buFont typeface="Arial" panose="020B0604020202020204" pitchFamily="34" charset="0"/>
              <a:buChar char="•"/>
            </a:pPr>
            <a:r>
              <a:rPr lang="en-US" sz="2400" dirty="0"/>
              <a:t>We are confident of early acquisition pressure at high multiples.</a:t>
            </a:r>
            <a:br>
              <a:rPr lang="en-US" sz="2400" b="1" dirty="0"/>
            </a:br>
            <a:endParaRPr lang="en-US" sz="2400" b="1" dirty="0"/>
          </a:p>
          <a:p>
            <a:r>
              <a:rPr lang="en-US" sz="2400" b="1" dirty="0"/>
              <a:t>We seek three years of runway without the </a:t>
            </a:r>
            <a:r>
              <a:rPr lang="en-US" sz="2400" b="1" dirty="0">
                <a:solidFill>
                  <a:srgbClr val="FF0000"/>
                </a:solidFill>
              </a:rPr>
              <a:t>necessity</a:t>
            </a:r>
            <a:r>
              <a:rPr lang="en-US" sz="2400" b="1" dirty="0"/>
              <a:t> of revisiting funding rounds in temporary periods of chaos.</a:t>
            </a:r>
          </a:p>
          <a:p>
            <a:endParaRPr lang="en-US" sz="2400" b="1" dirty="0"/>
          </a:p>
        </p:txBody>
      </p:sp>
      <p:cxnSp>
        <p:nvCxnSpPr>
          <p:cNvPr id="5" name="Straight Connector 4">
            <a:extLst>
              <a:ext uri="{FF2B5EF4-FFF2-40B4-BE49-F238E27FC236}">
                <a16:creationId xmlns:a16="http://schemas.microsoft.com/office/drawing/2014/main" id="{1A8046E5-F2AE-064D-965F-1BE3B69043B4}"/>
              </a:ext>
            </a:extLst>
          </p:cNvPr>
          <p:cNvCxnSpPr>
            <a:cxnSpLocks/>
          </p:cNvCxnSpPr>
          <p:nvPr/>
        </p:nvCxnSpPr>
        <p:spPr>
          <a:xfrm>
            <a:off x="815077" y="972000"/>
            <a:ext cx="0" cy="534997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2796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154E-CFF9-F34E-A55C-5380262B1856}"/>
              </a:ext>
            </a:extLst>
          </p:cNvPr>
          <p:cNvSpPr>
            <a:spLocks noGrp="1"/>
          </p:cNvSpPr>
          <p:nvPr>
            <p:ph type="title"/>
          </p:nvPr>
        </p:nvSpPr>
        <p:spPr/>
        <p:txBody>
          <a:bodyPr>
            <a:noAutofit/>
          </a:bodyPr>
          <a:lstStyle/>
          <a:p>
            <a:r>
              <a:rPr lang="en-US" sz="3600" b="1" dirty="0"/>
              <a:t>Call to Action</a:t>
            </a:r>
          </a:p>
        </p:txBody>
      </p:sp>
      <p:sp>
        <p:nvSpPr>
          <p:cNvPr id="4" name="TextBox 3">
            <a:extLst>
              <a:ext uri="{FF2B5EF4-FFF2-40B4-BE49-F238E27FC236}">
                <a16:creationId xmlns:a16="http://schemas.microsoft.com/office/drawing/2014/main" id="{5BD6AE89-888E-AC4F-BC55-2CDD2ED73A3B}"/>
              </a:ext>
            </a:extLst>
          </p:cNvPr>
          <p:cNvSpPr txBox="1"/>
          <p:nvPr/>
        </p:nvSpPr>
        <p:spPr>
          <a:xfrm>
            <a:off x="420000" y="972000"/>
            <a:ext cx="11340000" cy="5262979"/>
          </a:xfrm>
          <a:prstGeom prst="rect">
            <a:avLst/>
          </a:prstGeom>
          <a:noFill/>
        </p:spPr>
        <p:txBody>
          <a:bodyPr wrap="square" rtlCol="0">
            <a:spAutoFit/>
          </a:bodyPr>
          <a:lstStyle/>
          <a:p>
            <a:endParaRPr lang="en-US" sz="2800" dirty="0"/>
          </a:p>
          <a:p>
            <a:pPr algn="ctr"/>
            <a:r>
              <a:rPr lang="en-US" sz="2800" dirty="0"/>
              <a:t>We aren’t building another assistant.</a:t>
            </a:r>
            <a:br>
              <a:rPr lang="en-US" sz="2800" dirty="0"/>
            </a:br>
            <a:endParaRPr lang="en-US" sz="2800" dirty="0"/>
          </a:p>
          <a:p>
            <a:pPr algn="ctr"/>
            <a:r>
              <a:rPr lang="en-US" sz="2800" dirty="0"/>
              <a:t>We’re building the institutional platform of the AI age.</a:t>
            </a:r>
          </a:p>
          <a:p>
            <a:pPr algn="ctr"/>
            <a:endParaRPr lang="en-US" sz="2800" dirty="0"/>
          </a:p>
          <a:p>
            <a:pPr algn="ctr"/>
            <a:r>
              <a:rPr lang="en-US" sz="2800" dirty="0"/>
              <a:t>It’s the control layer every AI must have </a:t>
            </a:r>
            <a:br>
              <a:rPr lang="en-US" sz="2800" dirty="0"/>
            </a:br>
            <a:r>
              <a:rPr lang="en-US" sz="2800" dirty="0"/>
              <a:t>to enter high-liability markets.</a:t>
            </a:r>
            <a:endParaRPr lang="en-US" sz="4000" dirty="0"/>
          </a:p>
          <a:p>
            <a:pPr algn="ctr"/>
            <a:br>
              <a:rPr lang="en-US" sz="2800" dirty="0"/>
            </a:br>
            <a:r>
              <a:rPr lang="en-US" sz="2800" dirty="0"/>
              <a:t>Either you have it. Or you’re left behind.</a:t>
            </a:r>
          </a:p>
          <a:p>
            <a:pPr algn="ctr"/>
            <a:endParaRPr lang="en-US" sz="2800" dirty="0"/>
          </a:p>
          <a:p>
            <a:pPr algn="ctr"/>
            <a:r>
              <a:rPr lang="en-US" sz="2800" dirty="0"/>
              <a:t>And we’re the only team on Earth that can deliver it.</a:t>
            </a:r>
          </a:p>
          <a:p>
            <a:pPr algn="ctr"/>
            <a:endParaRPr lang="en-US" sz="2800" dirty="0"/>
          </a:p>
        </p:txBody>
      </p:sp>
    </p:spTree>
    <p:extLst>
      <p:ext uri="{BB962C8B-B14F-4D97-AF65-F5344CB8AC3E}">
        <p14:creationId xmlns:p14="http://schemas.microsoft.com/office/powerpoint/2010/main" val="18869395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081DB-5C3F-0AF3-2224-E83E382D0C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758E97-7367-7856-A71A-987CCB970FA4}"/>
              </a:ext>
            </a:extLst>
          </p:cNvPr>
          <p:cNvSpPr>
            <a:spLocks noGrp="1"/>
          </p:cNvSpPr>
          <p:nvPr>
            <p:ph type="title"/>
          </p:nvPr>
        </p:nvSpPr>
        <p:spPr>
          <a:xfrm>
            <a:off x="432000" y="432000"/>
            <a:ext cx="11340000" cy="540000"/>
          </a:xfrm>
        </p:spPr>
        <p:txBody>
          <a:bodyPr>
            <a:normAutofit fontScale="90000"/>
          </a:bodyPr>
          <a:lstStyle/>
          <a:p>
            <a:r>
              <a:rPr lang="en-US" dirty="0"/>
              <a:t>Next Steps</a:t>
            </a:r>
          </a:p>
        </p:txBody>
      </p:sp>
      <p:sp>
        <p:nvSpPr>
          <p:cNvPr id="6" name="TextBox 5">
            <a:extLst>
              <a:ext uri="{FF2B5EF4-FFF2-40B4-BE49-F238E27FC236}">
                <a16:creationId xmlns:a16="http://schemas.microsoft.com/office/drawing/2014/main" id="{E7259172-A915-FD14-26B7-38C6CC17771F}"/>
              </a:ext>
            </a:extLst>
          </p:cNvPr>
          <p:cNvSpPr txBox="1"/>
          <p:nvPr/>
        </p:nvSpPr>
        <p:spPr>
          <a:xfrm>
            <a:off x="305876" y="972000"/>
            <a:ext cx="11340000" cy="5878532"/>
          </a:xfrm>
          <a:prstGeom prst="rect">
            <a:avLst/>
          </a:prstGeom>
          <a:noFill/>
          <a:ln>
            <a:noFill/>
          </a:ln>
        </p:spPr>
        <p:txBody>
          <a:bodyPr wrap="square" rtlCol="0">
            <a:spAutoFit/>
          </a:bodyPr>
          <a:lstStyle/>
          <a:p>
            <a:pPr lvl="1"/>
            <a:r>
              <a:rPr lang="en-US" sz="2800" dirty="0"/>
              <a:t>• </a:t>
            </a:r>
            <a:r>
              <a:rPr lang="en-US" sz="2800" b="1" dirty="0"/>
              <a:t>Demo the Solution</a:t>
            </a:r>
            <a:r>
              <a:rPr lang="en-US" sz="2800" dirty="0"/>
              <a:t> — experience closure logic in action.</a:t>
            </a:r>
            <a:br>
              <a:rPr lang="en-US" sz="2800" dirty="0"/>
            </a:br>
            <a:r>
              <a:rPr lang="en-US" sz="2800" dirty="0"/>
              <a:t>• </a:t>
            </a:r>
            <a:r>
              <a:rPr lang="en-US" sz="2800" b="1" dirty="0"/>
              <a:t>Review the Technical White Paper</a:t>
            </a:r>
            <a:r>
              <a:rPr lang="en-US" sz="2800" dirty="0"/>
              <a:t> — explore the architectural moat.</a:t>
            </a:r>
            <a:br>
              <a:rPr lang="en-US" sz="2800" dirty="0"/>
            </a:br>
            <a:r>
              <a:rPr lang="en-US" sz="2800" dirty="0"/>
              <a:t>• </a:t>
            </a:r>
            <a:r>
              <a:rPr lang="en-US" sz="2800" b="1" dirty="0"/>
              <a:t>Access the Investor Portal</a:t>
            </a:r>
            <a:r>
              <a:rPr lang="en-US" sz="2800" dirty="0"/>
              <a:t> — market, business, and technology deep dives.</a:t>
            </a:r>
            <a:br>
              <a:rPr lang="en-US" sz="2800" dirty="0"/>
            </a:br>
            <a:r>
              <a:rPr lang="en-US" sz="2800" dirty="0"/>
              <a:t>• </a:t>
            </a:r>
            <a:r>
              <a:rPr lang="en-US" sz="2800" b="1" dirty="0"/>
              <a:t>Schedule a Follow-Up Discussion</a:t>
            </a:r>
            <a:r>
              <a:rPr lang="en-US" sz="2800" dirty="0"/>
              <a:t> — engage the founding team.</a:t>
            </a:r>
          </a:p>
          <a:p>
            <a:endParaRPr lang="en-US" sz="2800" dirty="0"/>
          </a:p>
          <a:p>
            <a:r>
              <a:rPr lang="en-US" sz="2800" dirty="0"/>
              <a:t>Series A Opportunity:</a:t>
            </a:r>
            <a:br>
              <a:rPr lang="en-US" sz="2800" dirty="0"/>
            </a:br>
            <a:r>
              <a:rPr lang="en-US" sz="2800" dirty="0"/>
              <a:t>We’re opening strategic Series A partnerships to scale Runcible as the </a:t>
            </a:r>
            <a:r>
              <a:rPr lang="en-US" sz="2800" b="1" dirty="0"/>
              <a:t>governance and reasoning standard for enterprise and AGI infrastructure.</a:t>
            </a:r>
            <a:endParaRPr lang="en-US" sz="2800" dirty="0"/>
          </a:p>
          <a:p>
            <a:endParaRPr lang="en-US" sz="2000" dirty="0"/>
          </a:p>
          <a:p>
            <a:r>
              <a:rPr lang="en-US" sz="2400" dirty="0">
                <a:solidFill>
                  <a:srgbClr val="0070C0"/>
                </a:solidFill>
                <a:hlinkClick r:id="rId3">
                  <a:extLst>
                    <a:ext uri="{A12FA001-AC4F-418D-AE19-62706E023703}">
                      <ahyp:hlinkClr xmlns:ahyp="http://schemas.microsoft.com/office/drawing/2018/hyperlinkcolor" val="tx"/>
                    </a:ext>
                  </a:extLst>
                </a:hlinkClick>
              </a:rPr>
              <a:t>Runcible Investor Portal</a:t>
            </a:r>
            <a:endParaRPr lang="en-US" sz="2400" dirty="0">
              <a:solidFill>
                <a:srgbClr val="0070C0"/>
              </a:solidFill>
            </a:endParaRPr>
          </a:p>
          <a:p>
            <a:endParaRPr lang="en-US" sz="2400" dirty="0"/>
          </a:p>
        </p:txBody>
      </p:sp>
    </p:spTree>
    <p:extLst>
      <p:ext uri="{BB962C8B-B14F-4D97-AF65-F5344CB8AC3E}">
        <p14:creationId xmlns:p14="http://schemas.microsoft.com/office/powerpoint/2010/main" val="1057215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154E-CFF9-F34E-A55C-5380262B1856}"/>
              </a:ext>
            </a:extLst>
          </p:cNvPr>
          <p:cNvSpPr>
            <a:spLocks noGrp="1"/>
          </p:cNvSpPr>
          <p:nvPr>
            <p:ph type="title"/>
          </p:nvPr>
        </p:nvSpPr>
        <p:spPr/>
        <p:txBody>
          <a:bodyPr>
            <a:noAutofit/>
          </a:bodyPr>
          <a:lstStyle/>
          <a:p>
            <a:r>
              <a:rPr lang="en-US" sz="3600" b="1" dirty="0"/>
              <a:t>Contact</a:t>
            </a:r>
          </a:p>
        </p:txBody>
      </p:sp>
      <p:sp>
        <p:nvSpPr>
          <p:cNvPr id="4" name="TextBox 3">
            <a:extLst>
              <a:ext uri="{FF2B5EF4-FFF2-40B4-BE49-F238E27FC236}">
                <a16:creationId xmlns:a16="http://schemas.microsoft.com/office/drawing/2014/main" id="{5BD6AE89-888E-AC4F-BC55-2CDD2ED73A3B}"/>
              </a:ext>
            </a:extLst>
          </p:cNvPr>
          <p:cNvSpPr txBox="1"/>
          <p:nvPr/>
        </p:nvSpPr>
        <p:spPr>
          <a:xfrm>
            <a:off x="432000" y="972000"/>
            <a:ext cx="11340000" cy="5262979"/>
          </a:xfrm>
          <a:prstGeom prst="rect">
            <a:avLst/>
          </a:prstGeom>
          <a:noFill/>
        </p:spPr>
        <p:txBody>
          <a:bodyPr wrap="square" rtlCol="0">
            <a:spAutoFit/>
          </a:bodyPr>
          <a:lstStyle/>
          <a:p>
            <a:pPr algn="ctr"/>
            <a:r>
              <a:rPr lang="en-US" sz="2800" dirty="0"/>
              <a:t>If we inspired your interest, ask us for our:</a:t>
            </a:r>
          </a:p>
          <a:p>
            <a:pPr algn="ctr"/>
            <a:r>
              <a:rPr lang="en-US" sz="2800" dirty="0"/>
              <a:t>Deep dive presentation.</a:t>
            </a:r>
            <a:br>
              <a:rPr lang="en-US" sz="2800" dirty="0"/>
            </a:br>
            <a:r>
              <a:rPr lang="en-US" sz="2800" dirty="0"/>
              <a:t>Architectural White Paper.</a:t>
            </a:r>
            <a:br>
              <a:rPr lang="en-US" sz="2800" dirty="0"/>
            </a:br>
            <a:r>
              <a:rPr lang="en-US" sz="2800" dirty="0"/>
              <a:t>Long form Leave Behind (100pp)</a:t>
            </a:r>
            <a:br>
              <a:rPr lang="en-US" sz="2800" dirty="0"/>
            </a:br>
            <a:r>
              <a:rPr lang="en-US" sz="2800" dirty="0"/>
              <a:t>“How it Works” Paper</a:t>
            </a:r>
          </a:p>
          <a:p>
            <a:pPr algn="ctr"/>
            <a:r>
              <a:rPr lang="en-US" sz="2800" dirty="0"/>
              <a:t>Live Demo of our Runcible Governance Layer</a:t>
            </a:r>
          </a:p>
          <a:p>
            <a:endParaRPr lang="en-US" sz="2800" dirty="0"/>
          </a:p>
          <a:p>
            <a:pPr algn="ctr"/>
            <a:r>
              <a:rPr lang="en-US" sz="2800" dirty="0"/>
              <a:t>curt.doolittle@runcible.com</a:t>
            </a:r>
            <a:br>
              <a:rPr lang="en-US" sz="2800" dirty="0"/>
            </a:br>
            <a:r>
              <a:rPr lang="en-US" sz="2800" dirty="0"/>
              <a:t> </a:t>
            </a:r>
            <a:r>
              <a:rPr lang="en-US" sz="2800" dirty="0" err="1"/>
              <a:t>ariella.cipra@runcible.com</a:t>
            </a:r>
            <a:endParaRPr lang="en-US" sz="2800" dirty="0"/>
          </a:p>
          <a:p>
            <a:pPr algn="ctr"/>
            <a:r>
              <a:rPr lang="en-US" sz="2800" dirty="0" err="1"/>
              <a:t>moritzbierling@hey.com</a:t>
            </a:r>
            <a:br>
              <a:rPr lang="en-US" sz="2800" dirty="0"/>
            </a:br>
            <a:br>
              <a:rPr lang="en-US" sz="2800" dirty="0"/>
            </a:br>
            <a:r>
              <a:rPr lang="en-US" sz="2800" dirty="0"/>
              <a:t>www.runcible.com</a:t>
            </a:r>
          </a:p>
        </p:txBody>
      </p:sp>
    </p:spTree>
    <p:extLst>
      <p:ext uri="{BB962C8B-B14F-4D97-AF65-F5344CB8AC3E}">
        <p14:creationId xmlns:p14="http://schemas.microsoft.com/office/powerpoint/2010/main" val="537703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06C28-00BC-FE41-A8AA-719E271E70B3}"/>
              </a:ext>
            </a:extLst>
          </p:cNvPr>
          <p:cNvSpPr>
            <a:spLocks noGrp="1"/>
          </p:cNvSpPr>
          <p:nvPr>
            <p:ph type="title"/>
          </p:nvPr>
        </p:nvSpPr>
        <p:spPr/>
        <p:txBody>
          <a:bodyPr>
            <a:normAutofit fontScale="90000"/>
          </a:bodyPr>
          <a:lstStyle/>
          <a:p>
            <a:r>
              <a:rPr lang="en-US" b="1" dirty="0"/>
              <a:t>Executive Summary</a:t>
            </a:r>
          </a:p>
        </p:txBody>
      </p:sp>
      <p:sp>
        <p:nvSpPr>
          <p:cNvPr id="3" name="TextBox 2">
            <a:extLst>
              <a:ext uri="{FF2B5EF4-FFF2-40B4-BE49-F238E27FC236}">
                <a16:creationId xmlns:a16="http://schemas.microsoft.com/office/drawing/2014/main" id="{F2F13970-9D85-0946-B6CD-FC01A3126C4F}"/>
              </a:ext>
            </a:extLst>
          </p:cNvPr>
          <p:cNvSpPr txBox="1"/>
          <p:nvPr/>
        </p:nvSpPr>
        <p:spPr>
          <a:xfrm>
            <a:off x="2554015" y="2459420"/>
            <a:ext cx="6700344" cy="2031325"/>
          </a:xfrm>
          <a:prstGeom prst="rect">
            <a:avLst/>
          </a:prstGeom>
          <a:noFill/>
        </p:spPr>
        <p:txBody>
          <a:bodyPr wrap="square" rtlCol="0">
            <a:spAutoFit/>
          </a:bodyPr>
          <a:lstStyle/>
          <a:p>
            <a:r>
              <a:rPr lang="en-US" sz="3600" i="1" dirty="0"/>
              <a:t>“We didn’t build our own AI, </a:t>
            </a:r>
          </a:p>
          <a:p>
            <a:r>
              <a:rPr lang="en-US" sz="3600" i="1" dirty="0"/>
              <a:t>we built a governance layer </a:t>
            </a:r>
          </a:p>
          <a:p>
            <a:r>
              <a:rPr lang="en-US" sz="3600" i="1" dirty="0"/>
              <a:t>for all AIs.”</a:t>
            </a:r>
            <a:endParaRPr lang="en-US" sz="3600" dirty="0"/>
          </a:p>
          <a:p>
            <a:endParaRPr lang="en-US" dirty="0"/>
          </a:p>
        </p:txBody>
      </p:sp>
      <p:cxnSp>
        <p:nvCxnSpPr>
          <p:cNvPr id="4" name="Straight Connector 3">
            <a:extLst>
              <a:ext uri="{FF2B5EF4-FFF2-40B4-BE49-F238E27FC236}">
                <a16:creationId xmlns:a16="http://schemas.microsoft.com/office/drawing/2014/main" id="{1FF285F4-A061-0342-B826-3E6485B15ECF}"/>
              </a:ext>
            </a:extLst>
          </p:cNvPr>
          <p:cNvCxnSpPr>
            <a:cxnSpLocks/>
          </p:cNvCxnSpPr>
          <p:nvPr/>
        </p:nvCxnSpPr>
        <p:spPr>
          <a:xfrm>
            <a:off x="2344332" y="2459420"/>
            <a:ext cx="0" cy="182880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032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154E-CFF9-F34E-A55C-5380262B1856}"/>
              </a:ext>
            </a:extLst>
          </p:cNvPr>
          <p:cNvSpPr>
            <a:spLocks noGrp="1"/>
          </p:cNvSpPr>
          <p:nvPr>
            <p:ph type="title"/>
          </p:nvPr>
        </p:nvSpPr>
        <p:spPr>
          <a:xfrm>
            <a:off x="432000" y="365126"/>
            <a:ext cx="10921800" cy="384048"/>
          </a:xfrm>
        </p:spPr>
        <p:txBody>
          <a:bodyPr>
            <a:noAutofit/>
          </a:bodyPr>
          <a:lstStyle/>
          <a:p>
            <a:r>
              <a:rPr lang="en-US" sz="3600" b="1" dirty="0"/>
              <a:t>The Problem</a:t>
            </a:r>
          </a:p>
        </p:txBody>
      </p:sp>
      <p:sp>
        <p:nvSpPr>
          <p:cNvPr id="4" name="TextBox 3">
            <a:extLst>
              <a:ext uri="{FF2B5EF4-FFF2-40B4-BE49-F238E27FC236}">
                <a16:creationId xmlns:a16="http://schemas.microsoft.com/office/drawing/2014/main" id="{5BD6AE89-888E-AC4F-BC55-2CDD2ED73A3B}"/>
              </a:ext>
            </a:extLst>
          </p:cNvPr>
          <p:cNvSpPr txBox="1"/>
          <p:nvPr/>
        </p:nvSpPr>
        <p:spPr>
          <a:xfrm>
            <a:off x="432000" y="972000"/>
            <a:ext cx="11340000" cy="5262979"/>
          </a:xfrm>
          <a:prstGeom prst="rect">
            <a:avLst/>
          </a:prstGeom>
          <a:noFill/>
        </p:spPr>
        <p:txBody>
          <a:bodyPr wrap="square" rtlCol="0">
            <a:spAutoFit/>
          </a:bodyPr>
          <a:lstStyle/>
          <a:p>
            <a:r>
              <a:rPr lang="en-US" sz="2800" b="1" dirty="0"/>
              <a:t>LLMs are probabilistic authors, not accountable decision engines.</a:t>
            </a:r>
          </a:p>
          <a:p>
            <a:endParaRPr lang="en-US" sz="2800" b="1" dirty="0"/>
          </a:p>
          <a:p>
            <a:pPr marL="914400" lvl="1" indent="-457200">
              <a:buFont typeface="Arial" panose="020B0604020202020204" pitchFamily="34" charset="0"/>
              <a:buChar char="•"/>
            </a:pPr>
            <a:r>
              <a:rPr lang="en-US" sz="2800" dirty="0"/>
              <a:t>They produce </a:t>
            </a:r>
            <a:r>
              <a:rPr lang="en-US" sz="2800" b="1" dirty="0"/>
              <a:t>correlated</a:t>
            </a:r>
            <a:r>
              <a:rPr lang="en-US" sz="2800" dirty="0"/>
              <a:t> language, not </a:t>
            </a:r>
            <a:r>
              <a:rPr lang="en-US" sz="2800" b="1" dirty="0"/>
              <a:t>decidable</a:t>
            </a:r>
            <a:r>
              <a:rPr lang="en-US" sz="2800" dirty="0"/>
              <a:t> outputs.</a:t>
            </a:r>
          </a:p>
          <a:p>
            <a:pPr marL="914400" lvl="1" indent="-457200">
              <a:buFont typeface="Arial" panose="020B0604020202020204" pitchFamily="34" charset="0"/>
              <a:buChar char="•"/>
            </a:pPr>
            <a:r>
              <a:rPr lang="en-US" sz="2800" dirty="0"/>
              <a:t>They lack </a:t>
            </a:r>
            <a:r>
              <a:rPr lang="en-US" sz="2800" b="1" dirty="0"/>
              <a:t>auditability, guarantees, provenance, and liability</a:t>
            </a:r>
            <a:r>
              <a:rPr lang="en-US" sz="2800" dirty="0"/>
              <a:t>.</a:t>
            </a:r>
          </a:p>
          <a:p>
            <a:pPr marL="914400" lvl="1" indent="-457200">
              <a:buFont typeface="Arial" panose="020B0604020202020204" pitchFamily="34" charset="0"/>
              <a:buChar char="•"/>
            </a:pPr>
            <a:r>
              <a:rPr lang="en-US" sz="2800" dirty="0"/>
              <a:t>Current governance is ex post (filters, heuristics), not </a:t>
            </a:r>
            <a:r>
              <a:rPr lang="en-US" sz="2800" b="1" dirty="0"/>
              <a:t>procedural</a:t>
            </a:r>
            <a:r>
              <a:rPr lang="en-US" sz="2800" dirty="0"/>
              <a:t>.</a:t>
            </a:r>
          </a:p>
          <a:p>
            <a:pPr marL="914400" lvl="1" indent="-457200">
              <a:buFont typeface="Arial" panose="020B0604020202020204" pitchFamily="34" charset="0"/>
              <a:buChar char="•"/>
            </a:pPr>
            <a:r>
              <a:rPr lang="en-US" sz="2800" dirty="0"/>
              <a:t>No AI lab has solved the </a:t>
            </a:r>
            <a:r>
              <a:rPr lang="en-US" sz="2800" b="1" dirty="0"/>
              <a:t>core epistemic failure</a:t>
            </a:r>
            <a:r>
              <a:rPr lang="en-US" sz="2800" dirty="0"/>
              <a:t>:</a:t>
            </a:r>
            <a:br>
              <a:rPr lang="en-US" sz="2800" dirty="0"/>
            </a:br>
            <a:r>
              <a:rPr lang="en-US" sz="2800" dirty="0"/>
              <a:t>LLMs cannot distinguish </a:t>
            </a:r>
            <a:r>
              <a:rPr lang="en-US" sz="2800" i="1" dirty="0"/>
              <a:t>True / False / Undecidable</a:t>
            </a:r>
            <a:r>
              <a:rPr lang="en-US" sz="2800" dirty="0"/>
              <a:t>.</a:t>
            </a:r>
          </a:p>
          <a:p>
            <a:endParaRPr lang="en-US" sz="2800" dirty="0"/>
          </a:p>
          <a:p>
            <a:r>
              <a:rPr lang="en-US" sz="2800" dirty="0"/>
              <a:t>This blocks enterprise and government adoption in all high-stakes domains. The only domains where revenue can compensate for investment.</a:t>
            </a:r>
          </a:p>
        </p:txBody>
      </p:sp>
    </p:spTree>
    <p:extLst>
      <p:ext uri="{BB962C8B-B14F-4D97-AF65-F5344CB8AC3E}">
        <p14:creationId xmlns:p14="http://schemas.microsoft.com/office/powerpoint/2010/main" val="3869340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154E-CFF9-F34E-A55C-5380262B1856}"/>
              </a:ext>
            </a:extLst>
          </p:cNvPr>
          <p:cNvSpPr>
            <a:spLocks noGrp="1"/>
          </p:cNvSpPr>
          <p:nvPr>
            <p:ph type="title"/>
          </p:nvPr>
        </p:nvSpPr>
        <p:spPr>
          <a:xfrm>
            <a:off x="432000" y="368710"/>
            <a:ext cx="10921800" cy="380464"/>
          </a:xfrm>
        </p:spPr>
        <p:txBody>
          <a:bodyPr>
            <a:noAutofit/>
          </a:bodyPr>
          <a:lstStyle/>
          <a:p>
            <a:r>
              <a:rPr lang="en-US" sz="3600" b="1" dirty="0"/>
              <a:t>The Problem: The Correlation Trap</a:t>
            </a:r>
          </a:p>
        </p:txBody>
      </p:sp>
      <p:sp>
        <p:nvSpPr>
          <p:cNvPr id="4" name="TextBox 3">
            <a:extLst>
              <a:ext uri="{FF2B5EF4-FFF2-40B4-BE49-F238E27FC236}">
                <a16:creationId xmlns:a16="http://schemas.microsoft.com/office/drawing/2014/main" id="{5BD6AE89-888E-AC4F-BC55-2CDD2ED73A3B}"/>
              </a:ext>
            </a:extLst>
          </p:cNvPr>
          <p:cNvSpPr txBox="1"/>
          <p:nvPr/>
        </p:nvSpPr>
        <p:spPr>
          <a:xfrm>
            <a:off x="432000" y="972000"/>
            <a:ext cx="11340000" cy="4616648"/>
          </a:xfrm>
          <a:prstGeom prst="rect">
            <a:avLst/>
          </a:prstGeom>
          <a:noFill/>
        </p:spPr>
        <p:txBody>
          <a:bodyPr wrap="square" rtlCol="0">
            <a:spAutoFit/>
          </a:bodyPr>
          <a:lstStyle/>
          <a:p>
            <a:pPr>
              <a:spcAft>
                <a:spcPts val="1200"/>
              </a:spcAft>
            </a:pPr>
            <a:r>
              <a:rPr lang="en-US" sz="2400" dirty="0"/>
              <a:t>AI is trapped in the </a:t>
            </a:r>
            <a:r>
              <a:rPr lang="en-US" sz="2400" b="1" dirty="0"/>
              <a:t>“probabilistic suggestion economy.”</a:t>
            </a:r>
            <a:br>
              <a:rPr lang="en-US" sz="2400" dirty="0"/>
            </a:br>
            <a:r>
              <a:rPr lang="en-US" sz="2400" dirty="0"/>
              <a:t>Every LLM company sells </a:t>
            </a:r>
            <a:r>
              <a:rPr lang="en-US" sz="2400" i="1" dirty="0"/>
              <a:t>recommendations</a:t>
            </a:r>
            <a:r>
              <a:rPr lang="en-US" sz="2400" dirty="0"/>
              <a:t>, not </a:t>
            </a:r>
            <a:r>
              <a:rPr lang="en-US" sz="2400" i="1" dirty="0"/>
              <a:t>decisions</a:t>
            </a:r>
            <a:r>
              <a:rPr lang="en-US" sz="2400" dirty="0"/>
              <a:t>—because no system today can prove its own correctness, legality, or liability.</a:t>
            </a:r>
          </a:p>
          <a:p>
            <a:pPr>
              <a:spcAft>
                <a:spcPts val="1200"/>
              </a:spcAft>
            </a:pPr>
            <a:r>
              <a:rPr lang="en-US" sz="2400" dirty="0"/>
              <a:t>The industry is attempting to solve this problem with data. And it’s not working. We call this the “</a:t>
            </a:r>
            <a:r>
              <a:rPr lang="en-US" sz="2400" b="1" dirty="0"/>
              <a:t>Correlation Trap</a:t>
            </a:r>
            <a:r>
              <a:rPr lang="en-US" sz="2400" dirty="0"/>
              <a:t>“.</a:t>
            </a:r>
          </a:p>
          <a:p>
            <a:pPr>
              <a:spcAft>
                <a:spcPts val="1200"/>
              </a:spcAft>
            </a:pPr>
            <a:r>
              <a:rPr lang="en-US" sz="2400" dirty="0"/>
              <a:t>Worse, the industry promotes mathematical and programmatic achievements despite that they rely on internal </a:t>
            </a:r>
            <a:r>
              <a:rPr lang="en-US" sz="2400" b="1" dirty="0"/>
              <a:t>closure</a:t>
            </a:r>
            <a:r>
              <a:rPr lang="en-US" sz="2400" dirty="0"/>
              <a:t>, which is the simplest domain of computation, instead of the meaningful domains that require external closure.</a:t>
            </a:r>
          </a:p>
          <a:p>
            <a:pPr>
              <a:spcAft>
                <a:spcPts val="1200"/>
              </a:spcAft>
            </a:pPr>
            <a:r>
              <a:rPr lang="en-US" sz="2400" dirty="0"/>
              <a:t>The addressable market is </a:t>
            </a:r>
            <a:r>
              <a:rPr lang="en-US" sz="2400" b="1" dirty="0"/>
              <a:t>every domain where errors carry cost or risk</a:t>
            </a:r>
            <a:r>
              <a:rPr lang="en-US" sz="2400" dirty="0"/>
              <a:t>—law, finance, healthcare, defense, and governance—representing </a:t>
            </a:r>
            <a:r>
              <a:rPr lang="en-US" sz="2400" b="1" dirty="0"/>
              <a:t>&gt;$100 T</a:t>
            </a:r>
            <a:r>
              <a:rPr lang="en-US" sz="2400" dirty="0"/>
              <a:t> in regulated decision value.</a:t>
            </a:r>
          </a:p>
        </p:txBody>
      </p:sp>
    </p:spTree>
    <p:extLst>
      <p:ext uri="{BB962C8B-B14F-4D97-AF65-F5344CB8AC3E}">
        <p14:creationId xmlns:p14="http://schemas.microsoft.com/office/powerpoint/2010/main" val="1281889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154E-CFF9-F34E-A55C-5380262B1856}"/>
              </a:ext>
            </a:extLst>
          </p:cNvPr>
          <p:cNvSpPr>
            <a:spLocks noGrp="1"/>
          </p:cNvSpPr>
          <p:nvPr>
            <p:ph type="title"/>
          </p:nvPr>
        </p:nvSpPr>
        <p:spPr>
          <a:xfrm>
            <a:off x="432000" y="365126"/>
            <a:ext cx="10921800" cy="384048"/>
          </a:xfrm>
        </p:spPr>
        <p:txBody>
          <a:bodyPr>
            <a:noAutofit/>
          </a:bodyPr>
          <a:lstStyle/>
          <a:p>
            <a:r>
              <a:rPr lang="en-US" sz="3600" b="1" dirty="0"/>
              <a:t>The Problem: Available Business Models</a:t>
            </a:r>
            <a:endParaRPr lang="en-US" sz="3600" dirty="0"/>
          </a:p>
        </p:txBody>
      </p:sp>
      <p:sp>
        <p:nvSpPr>
          <p:cNvPr id="4" name="TextBox 3">
            <a:extLst>
              <a:ext uri="{FF2B5EF4-FFF2-40B4-BE49-F238E27FC236}">
                <a16:creationId xmlns:a16="http://schemas.microsoft.com/office/drawing/2014/main" id="{5BD6AE89-888E-AC4F-BC55-2CDD2ED73A3B}"/>
              </a:ext>
            </a:extLst>
          </p:cNvPr>
          <p:cNvSpPr txBox="1"/>
          <p:nvPr/>
        </p:nvSpPr>
        <p:spPr>
          <a:xfrm>
            <a:off x="432000" y="972000"/>
            <a:ext cx="11340000" cy="4832092"/>
          </a:xfrm>
          <a:prstGeom prst="rect">
            <a:avLst/>
          </a:prstGeom>
          <a:noFill/>
        </p:spPr>
        <p:txBody>
          <a:bodyPr wrap="square" rtlCol="0">
            <a:spAutoFit/>
          </a:bodyPr>
          <a:lstStyle/>
          <a:p>
            <a:pPr marL="457200" indent="-457200">
              <a:buFont typeface="Arial" panose="020B0604020202020204" pitchFamily="34" charset="0"/>
              <a:buChar char="•"/>
            </a:pPr>
            <a:r>
              <a:rPr lang="en-US" sz="2800" b="1" dirty="0"/>
              <a:t>Consumer AI:</a:t>
            </a:r>
            <a:r>
              <a:rPr lang="en-US" sz="2800" dirty="0"/>
              <a:t> Attention monetization; low liability.</a:t>
            </a:r>
          </a:p>
          <a:p>
            <a:pPr marL="457200" indent="-457200">
              <a:buFont typeface="Arial" panose="020B0604020202020204" pitchFamily="34" charset="0"/>
              <a:buChar char="•"/>
            </a:pPr>
            <a:r>
              <a:rPr lang="en-US" sz="2800" b="1" dirty="0"/>
              <a:t>Media AI</a:t>
            </a:r>
            <a:r>
              <a:rPr lang="en-US" sz="2800" dirty="0"/>
              <a:t>: Curation of media and social media.</a:t>
            </a:r>
            <a:endParaRPr lang="en-US" sz="2800" b="1" dirty="0"/>
          </a:p>
          <a:p>
            <a:pPr marL="457200" indent="-457200">
              <a:buFont typeface="Arial" panose="020B0604020202020204" pitchFamily="34" charset="0"/>
              <a:buChar char="•"/>
            </a:pPr>
            <a:r>
              <a:rPr lang="en-US" sz="2800" b="1" dirty="0"/>
              <a:t>Enterprise AI:</a:t>
            </a:r>
            <a:r>
              <a:rPr lang="en-US" sz="2800" dirty="0"/>
              <a:t> Workflow acceleration; productivity pricing.</a:t>
            </a:r>
          </a:p>
          <a:p>
            <a:pPr marL="457200" indent="-457200">
              <a:buFont typeface="Arial" panose="020B0604020202020204" pitchFamily="34" charset="0"/>
              <a:buChar char="•"/>
            </a:pPr>
            <a:r>
              <a:rPr lang="en-US" sz="2800" b="1" dirty="0"/>
              <a:t>Governed AI (Runcible):</a:t>
            </a:r>
            <a:r>
              <a:rPr lang="en-US" sz="2800" dirty="0"/>
              <a:t> Truth-constrained intelligence; certification and warranty pricing.</a:t>
            </a:r>
            <a:br>
              <a:rPr lang="en-US" sz="2800" dirty="0"/>
            </a:br>
            <a:endParaRPr lang="en-US" sz="2800" dirty="0"/>
          </a:p>
          <a:p>
            <a:r>
              <a:rPr lang="en-US" sz="2800" dirty="0"/>
              <a:t>Runcible enables </a:t>
            </a:r>
            <a:r>
              <a:rPr lang="en-US" sz="2800" b="1" i="1" dirty="0"/>
              <a:t>machine decidability and warrantability</a:t>
            </a:r>
            <a:r>
              <a:rPr lang="en-US" sz="2800" b="1" dirty="0"/>
              <a:t>—</a:t>
            </a:r>
            <a:r>
              <a:rPr lang="en-US" sz="2800" dirty="0"/>
              <a:t>decisions you can insure, not just review.</a:t>
            </a:r>
          </a:p>
          <a:p>
            <a:endParaRPr lang="en-US" sz="2800" dirty="0"/>
          </a:p>
          <a:p>
            <a:r>
              <a:rPr lang="en-US" sz="2800" dirty="0"/>
              <a:t>“Safety” can provide enterprise employees with general knowledge, but only Runcible can provide enterprises with certification they can warranty.</a:t>
            </a:r>
          </a:p>
        </p:txBody>
      </p:sp>
    </p:spTree>
    <p:extLst>
      <p:ext uri="{BB962C8B-B14F-4D97-AF65-F5344CB8AC3E}">
        <p14:creationId xmlns:p14="http://schemas.microsoft.com/office/powerpoint/2010/main" val="3268521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154E-CFF9-F34E-A55C-5380262B1856}"/>
              </a:ext>
            </a:extLst>
          </p:cNvPr>
          <p:cNvSpPr>
            <a:spLocks noGrp="1"/>
          </p:cNvSpPr>
          <p:nvPr>
            <p:ph type="title"/>
          </p:nvPr>
        </p:nvSpPr>
        <p:spPr>
          <a:xfrm>
            <a:off x="432000" y="365126"/>
            <a:ext cx="10921800" cy="384048"/>
          </a:xfrm>
        </p:spPr>
        <p:txBody>
          <a:bodyPr>
            <a:noAutofit/>
          </a:bodyPr>
          <a:lstStyle/>
          <a:p>
            <a:r>
              <a:rPr lang="en-US" sz="3600" b="1" dirty="0"/>
              <a:t>The Problem: Blocking Factors</a:t>
            </a:r>
            <a:endParaRPr lang="en-US" sz="3600" dirty="0"/>
          </a:p>
        </p:txBody>
      </p:sp>
      <p:sp>
        <p:nvSpPr>
          <p:cNvPr id="4" name="TextBox 3">
            <a:extLst>
              <a:ext uri="{FF2B5EF4-FFF2-40B4-BE49-F238E27FC236}">
                <a16:creationId xmlns:a16="http://schemas.microsoft.com/office/drawing/2014/main" id="{5BD6AE89-888E-AC4F-BC55-2CDD2ED73A3B}"/>
              </a:ext>
            </a:extLst>
          </p:cNvPr>
          <p:cNvSpPr txBox="1"/>
          <p:nvPr/>
        </p:nvSpPr>
        <p:spPr>
          <a:xfrm>
            <a:off x="432000" y="972000"/>
            <a:ext cx="11340000" cy="2708434"/>
          </a:xfrm>
          <a:prstGeom prst="rect">
            <a:avLst/>
          </a:prstGeom>
          <a:noFill/>
        </p:spPr>
        <p:txBody>
          <a:bodyPr wrap="square" rtlCol="0">
            <a:spAutoFit/>
          </a:bodyPr>
          <a:lstStyle/>
          <a:p>
            <a:pPr marL="514350" indent="-514350">
              <a:spcAft>
                <a:spcPts val="1200"/>
              </a:spcAft>
              <a:buFont typeface="+mj-lt"/>
              <a:buAutoNum type="arabicPeriod"/>
            </a:pPr>
            <a:r>
              <a:rPr lang="en-US" sz="2800" b="1" dirty="0"/>
              <a:t>Epistemic:</a:t>
            </a:r>
            <a:r>
              <a:rPr lang="en-US" sz="2800" dirty="0"/>
              <a:t> Correlation ≠ Truth → No decidability.</a:t>
            </a:r>
          </a:p>
          <a:p>
            <a:pPr marL="514350" indent="-514350">
              <a:spcAft>
                <a:spcPts val="1200"/>
              </a:spcAft>
              <a:buFont typeface="+mj-lt"/>
              <a:buAutoNum type="arabicPeriod"/>
            </a:pPr>
            <a:r>
              <a:rPr lang="en-US" sz="2800" b="1" dirty="0"/>
              <a:t>Technical:</a:t>
            </a:r>
            <a:r>
              <a:rPr lang="en-US" sz="2800" dirty="0"/>
              <a:t> Hallucination, indeterminism, no systemic constraint→ No reliability.</a:t>
            </a:r>
          </a:p>
          <a:p>
            <a:pPr marL="514350" indent="-514350">
              <a:spcAft>
                <a:spcPts val="1200"/>
              </a:spcAft>
              <a:buFont typeface="+mj-lt"/>
              <a:buAutoNum type="arabicPeriod"/>
            </a:pPr>
            <a:r>
              <a:rPr lang="en-US" sz="2800" b="1" dirty="0"/>
              <a:t>Economic:</a:t>
            </a:r>
            <a:r>
              <a:rPr lang="en-US" sz="2800" dirty="0"/>
              <a:t> Liability exclusion → No entry into high-risk markets.</a:t>
            </a:r>
          </a:p>
          <a:p>
            <a:pPr marL="514350" indent="-514350">
              <a:spcAft>
                <a:spcPts val="1200"/>
              </a:spcAft>
              <a:buFont typeface="+mj-lt"/>
              <a:buAutoNum type="arabicPeriod"/>
            </a:pPr>
            <a:r>
              <a:rPr lang="en-US" sz="2800" b="1" dirty="0"/>
              <a:t>Moral:</a:t>
            </a:r>
            <a:r>
              <a:rPr lang="en-US" sz="2800" dirty="0"/>
              <a:t> No standard of truth, reciprocity, or accountability.</a:t>
            </a:r>
          </a:p>
        </p:txBody>
      </p:sp>
    </p:spTree>
    <p:extLst>
      <p:ext uri="{BB962C8B-B14F-4D97-AF65-F5344CB8AC3E}">
        <p14:creationId xmlns:p14="http://schemas.microsoft.com/office/powerpoint/2010/main" val="774554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154E-CFF9-F34E-A55C-5380262B1856}"/>
              </a:ext>
            </a:extLst>
          </p:cNvPr>
          <p:cNvSpPr>
            <a:spLocks noGrp="1"/>
          </p:cNvSpPr>
          <p:nvPr>
            <p:ph type="title"/>
          </p:nvPr>
        </p:nvSpPr>
        <p:spPr/>
        <p:txBody>
          <a:bodyPr>
            <a:noAutofit/>
          </a:bodyPr>
          <a:lstStyle/>
          <a:p>
            <a:r>
              <a:rPr lang="en-US" sz="3600" b="1" dirty="0"/>
              <a:t>Market Imperative</a:t>
            </a:r>
          </a:p>
        </p:txBody>
      </p:sp>
      <p:sp>
        <p:nvSpPr>
          <p:cNvPr id="4" name="TextBox 3">
            <a:extLst>
              <a:ext uri="{FF2B5EF4-FFF2-40B4-BE49-F238E27FC236}">
                <a16:creationId xmlns:a16="http://schemas.microsoft.com/office/drawing/2014/main" id="{5BD6AE89-888E-AC4F-BC55-2CDD2ED73A3B}"/>
              </a:ext>
            </a:extLst>
          </p:cNvPr>
          <p:cNvSpPr txBox="1"/>
          <p:nvPr/>
        </p:nvSpPr>
        <p:spPr>
          <a:xfrm>
            <a:off x="432000" y="972000"/>
            <a:ext cx="11340000" cy="5262979"/>
          </a:xfrm>
          <a:prstGeom prst="rect">
            <a:avLst/>
          </a:prstGeom>
          <a:noFill/>
        </p:spPr>
        <p:txBody>
          <a:bodyPr wrap="square" rtlCol="0">
            <a:spAutoFit/>
          </a:bodyPr>
          <a:lstStyle/>
          <a:p>
            <a:r>
              <a:rPr lang="en-US" sz="2400" b="1" dirty="0"/>
              <a:t>The largest sectors cannot deploy LLMs without a governance layer:</a:t>
            </a:r>
          </a:p>
          <a:p>
            <a:pPr marL="971550" lvl="1" indent="-514350">
              <a:buFont typeface="+mj-lt"/>
              <a:buAutoNum type="arabicPeriod"/>
            </a:pPr>
            <a:r>
              <a:rPr lang="en-US" sz="2400" b="1" dirty="0"/>
              <a:t>Law &amp; Regulation</a:t>
            </a:r>
            <a:r>
              <a:rPr lang="en-US" sz="2400" dirty="0"/>
              <a:t> – statute interpretation, compliance, contracting</a:t>
            </a:r>
          </a:p>
          <a:p>
            <a:pPr marL="971550" lvl="1" indent="-514350">
              <a:buFont typeface="+mj-lt"/>
              <a:buAutoNum type="arabicPeriod"/>
            </a:pPr>
            <a:r>
              <a:rPr lang="en-US" sz="2400" b="1" dirty="0"/>
              <a:t>Communications, Media, and Social Media </a:t>
            </a:r>
            <a:r>
              <a:rPr lang="en-US" sz="2400" dirty="0"/>
              <a:t>- Curation</a:t>
            </a:r>
          </a:p>
          <a:p>
            <a:pPr marL="971550" lvl="1" indent="-514350">
              <a:buFont typeface="+mj-lt"/>
              <a:buAutoNum type="arabicPeriod"/>
            </a:pPr>
            <a:r>
              <a:rPr lang="en-US" sz="2400" b="1" dirty="0"/>
              <a:t>Healthcare</a:t>
            </a:r>
            <a:r>
              <a:rPr lang="en-US" sz="2400" dirty="0"/>
              <a:t> – diagnostics, clinical reasoning, FDA-bound systems</a:t>
            </a:r>
          </a:p>
          <a:p>
            <a:pPr marL="971550" lvl="1" indent="-514350">
              <a:buFont typeface="+mj-lt"/>
              <a:buAutoNum type="arabicPeriod"/>
            </a:pPr>
            <a:r>
              <a:rPr lang="en-US" sz="2400" b="1" dirty="0"/>
              <a:t>Finance</a:t>
            </a:r>
            <a:r>
              <a:rPr lang="en-US" sz="2400" dirty="0"/>
              <a:t> – risk, credit, insurance, actuarial, audit</a:t>
            </a:r>
          </a:p>
          <a:p>
            <a:pPr marL="971550" lvl="1" indent="-514350">
              <a:buFont typeface="+mj-lt"/>
              <a:buAutoNum type="arabicPeriod"/>
            </a:pPr>
            <a:r>
              <a:rPr lang="en-US" sz="2400" b="1" dirty="0"/>
              <a:t>Defense/Intel</a:t>
            </a:r>
            <a:r>
              <a:rPr lang="en-US" sz="2400" dirty="0"/>
              <a:t> – intelligence analysis, procurement, mission planning</a:t>
            </a:r>
          </a:p>
          <a:p>
            <a:pPr marL="971550" lvl="1" indent="-514350">
              <a:buFont typeface="+mj-lt"/>
              <a:buAutoNum type="arabicPeriod"/>
            </a:pPr>
            <a:r>
              <a:rPr lang="en-US" sz="2400" b="1" dirty="0"/>
              <a:t>Government &amp; Enterprise Ops</a:t>
            </a:r>
            <a:r>
              <a:rPr lang="en-US" sz="2400" dirty="0"/>
              <a:t> – procurement, oversight, workflows</a:t>
            </a:r>
          </a:p>
          <a:p>
            <a:endParaRPr lang="en-US" sz="2400" dirty="0"/>
          </a:p>
          <a:p>
            <a:r>
              <a:rPr lang="en-US" sz="2400" dirty="0"/>
              <a:t>These sectors demand:</a:t>
            </a:r>
          </a:p>
          <a:p>
            <a:pPr marL="914400" lvl="1" indent="-457200">
              <a:buFont typeface="Arial" panose="020B0604020202020204" pitchFamily="34" charset="0"/>
              <a:buChar char="•"/>
            </a:pPr>
            <a:r>
              <a:rPr lang="en-US" sz="2400" b="1" dirty="0"/>
              <a:t>Provable correctness within scope</a:t>
            </a:r>
            <a:endParaRPr lang="en-US" sz="2400" dirty="0"/>
          </a:p>
          <a:p>
            <a:pPr marL="914400" lvl="1" indent="-457200">
              <a:buFont typeface="Arial" panose="020B0604020202020204" pitchFamily="34" charset="0"/>
              <a:buChar char="•"/>
            </a:pPr>
            <a:r>
              <a:rPr lang="en-US" sz="2400" b="1" dirty="0"/>
              <a:t>Adversarially robust reasoning</a:t>
            </a:r>
            <a:endParaRPr lang="en-US" sz="2400" dirty="0"/>
          </a:p>
          <a:p>
            <a:pPr marL="914400" lvl="1" indent="-457200">
              <a:buFont typeface="Arial" panose="020B0604020202020204" pitchFamily="34" charset="0"/>
              <a:buChar char="•"/>
            </a:pPr>
            <a:r>
              <a:rPr lang="en-US" sz="2400" b="1" dirty="0"/>
              <a:t>Liability-compatible audit trails</a:t>
            </a:r>
            <a:endParaRPr lang="en-US" sz="2400" dirty="0"/>
          </a:p>
          <a:p>
            <a:pPr marL="914400" lvl="1" indent="-457200">
              <a:buFont typeface="Arial" panose="020B0604020202020204" pitchFamily="34" charset="0"/>
              <a:buChar char="•"/>
            </a:pPr>
            <a:r>
              <a:rPr lang="en-US" sz="2400" b="1" dirty="0"/>
              <a:t>Operational warranty</a:t>
            </a:r>
            <a:endParaRPr lang="en-US" sz="2400" dirty="0"/>
          </a:p>
          <a:p>
            <a:r>
              <a:rPr lang="en-US" sz="2400" dirty="0"/>
              <a:t>This is precisely what Runcible provides.</a:t>
            </a:r>
          </a:p>
        </p:txBody>
      </p:sp>
    </p:spTree>
    <p:extLst>
      <p:ext uri="{BB962C8B-B14F-4D97-AF65-F5344CB8AC3E}">
        <p14:creationId xmlns:p14="http://schemas.microsoft.com/office/powerpoint/2010/main" val="1519352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33372</TotalTime>
  <Words>2227</Words>
  <Application>Microsoft Macintosh PowerPoint</Application>
  <PresentationFormat>Widescreen</PresentationFormat>
  <Paragraphs>605</Paragraphs>
  <Slides>37</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Inter</vt:lpstr>
      <vt:lpstr>Segoe UI</vt:lpstr>
      <vt:lpstr>Office Theme</vt:lpstr>
      <vt:lpstr>PowerPoint Presentation</vt:lpstr>
      <vt:lpstr>Who We Are:</vt:lpstr>
      <vt:lpstr>Executive Summary</vt:lpstr>
      <vt:lpstr>Executive Summary</vt:lpstr>
      <vt:lpstr>The Problem</vt:lpstr>
      <vt:lpstr>The Problem: The Correlation Trap</vt:lpstr>
      <vt:lpstr>The Problem: Available Business Models</vt:lpstr>
      <vt:lpstr>The Problem: Blocking Factors</vt:lpstr>
      <vt:lpstr>Market Imperative</vt:lpstr>
      <vt:lpstr>Why Existing AI Cannot Satisfy Revenue Producing Markets</vt:lpstr>
      <vt:lpstr>The Solution to the Blocking Problems</vt:lpstr>
      <vt:lpstr>Enterprise AI Value Chain</vt:lpstr>
      <vt:lpstr>The Enterprise AI Value Funnel</vt:lpstr>
      <vt:lpstr>Runcible is a Category Creator</vt:lpstr>
      <vt:lpstr>What We Have Done and Invested So Far</vt:lpstr>
      <vt:lpstr>One Law: Continuous Recursive Disambiguation</vt:lpstr>
      <vt:lpstr>The ‘Periodic Table’ of Grammars</vt:lpstr>
      <vt:lpstr>Results of Our Research: The Science and Logic of Computability</vt:lpstr>
      <vt:lpstr>The Roadmap</vt:lpstr>
      <vt:lpstr>Architecture</vt:lpstr>
      <vt:lpstr>Revenue Model</vt:lpstr>
      <vt:lpstr>Estimated WW Value of Known Markets</vt:lpstr>
      <vt:lpstr>Comparison</vt:lpstr>
      <vt:lpstr>What Remains to Be Done to Go to Market</vt:lpstr>
      <vt:lpstr>Domain Expansion: Methodology Analysts</vt:lpstr>
      <vt:lpstr>Defensibility</vt:lpstr>
      <vt:lpstr>Defensibility </vt:lpstr>
      <vt:lpstr>Post-A Round State (Commercialization)</vt:lpstr>
      <vt:lpstr>Why Runcible Wins</vt:lpstr>
      <vt:lpstr>Summary</vt:lpstr>
      <vt:lpstr>Vision</vt:lpstr>
      <vt:lpstr>Management Team</vt:lpstr>
      <vt:lpstr>Ask </vt:lpstr>
      <vt:lpstr>Justification</vt:lpstr>
      <vt:lpstr>Call to Action</vt:lpstr>
      <vt:lpstr>Next Steps</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30</cp:revision>
  <cp:lastPrinted>2026-05-30T16:59:19Z</cp:lastPrinted>
  <dcterms:created xsi:type="dcterms:W3CDTF">2025-11-20T02:28:22Z</dcterms:created>
  <dcterms:modified xsi:type="dcterms:W3CDTF">2026-05-30T16:59:43Z</dcterms:modified>
</cp:coreProperties>
</file>