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6" r:id="rId2"/>
    <p:sldId id="257" r:id="rId3"/>
    <p:sldId id="258" r:id="rId4"/>
    <p:sldId id="282" r:id="rId5"/>
    <p:sldId id="259" r:id="rId6"/>
    <p:sldId id="260" r:id="rId7"/>
    <p:sldId id="292" r:id="rId8"/>
    <p:sldId id="283" r:id="rId9"/>
    <p:sldId id="261" r:id="rId10"/>
    <p:sldId id="262" r:id="rId11"/>
    <p:sldId id="263" r:id="rId12"/>
    <p:sldId id="264" r:id="rId13"/>
    <p:sldId id="265" r:id="rId14"/>
    <p:sldId id="284" r:id="rId15"/>
    <p:sldId id="285" r:id="rId16"/>
    <p:sldId id="287" r:id="rId17"/>
    <p:sldId id="286" r:id="rId18"/>
    <p:sldId id="288" r:id="rId19"/>
    <p:sldId id="267" r:id="rId20"/>
    <p:sldId id="268" r:id="rId21"/>
    <p:sldId id="289" r:id="rId22"/>
    <p:sldId id="290" r:id="rId23"/>
    <p:sldId id="270" r:id="rId24"/>
    <p:sldId id="271" r:id="rId25"/>
    <p:sldId id="291" r:id="rId26"/>
    <p:sldId id="272" r:id="rId27"/>
    <p:sldId id="273" r:id="rId28"/>
    <p:sldId id="277" r:id="rId29"/>
    <p:sldId id="278" r:id="rId30"/>
    <p:sldId id="275" r:id="rId31"/>
    <p:sldId id="276" r:id="rId3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Presentation (Deck A)" id="{516FE24A-A5D5-AB40-94F5-5A8BFC59C640}">
          <p14:sldIdLst>
            <p14:sldId id="256"/>
            <p14:sldId id="257"/>
            <p14:sldId id="258"/>
            <p14:sldId id="282"/>
            <p14:sldId id="259"/>
            <p14:sldId id="260"/>
            <p14:sldId id="292"/>
            <p14:sldId id="283"/>
            <p14:sldId id="261"/>
            <p14:sldId id="262"/>
            <p14:sldId id="263"/>
            <p14:sldId id="264"/>
            <p14:sldId id="265"/>
            <p14:sldId id="284"/>
            <p14:sldId id="285"/>
            <p14:sldId id="287"/>
            <p14:sldId id="286"/>
            <p14:sldId id="288"/>
            <p14:sldId id="267"/>
            <p14:sldId id="268"/>
            <p14:sldId id="289"/>
            <p14:sldId id="290"/>
            <p14:sldId id="270"/>
            <p14:sldId id="271"/>
            <p14:sldId id="291"/>
            <p14:sldId id="272"/>
            <p14:sldId id="273"/>
            <p14:sldId id="277"/>
          </p14:sldIdLst>
        </p14:section>
        <p14:section name="Add-Back Slides" id="{D179EEB0-70D3-F74C-9781-795324A75C2A}">
          <p14:sldIdLst>
            <p14:sldId id="278"/>
            <p14:sldId id="275"/>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45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3"/>
    <p:restoredTop sz="72832"/>
  </p:normalViewPr>
  <p:slideViewPr>
    <p:cSldViewPr snapToGrid="0" snapToObjects="1">
      <p:cViewPr varScale="1">
        <p:scale>
          <a:sx n="98" d="100"/>
          <a:sy n="98" d="100"/>
        </p:scale>
        <p:origin x="448" y="1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78" d="100"/>
          <a:sy n="78" d="100"/>
        </p:scale>
        <p:origin x="3512"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2508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Decidability Record is the concrete artifact.
A response tells the user what the AI said.
A Decidability Record tells the institution what happened: what was claimed, what was tested, what failed, what survived, what remains unresolved, what scope is warrantable, and what action state exists.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Runcible does not make AI human.
It makes AI institutionally employable.
The institution needs to know role, scope, permissions, evidence boundaries, authority limits, supervision, protocol obligations, escalation paths, audit duties, and liability boundaries.
This is the difference between an unbounded assistant and a governed institutional service.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Runcible does not replace foundation models.
It qualifies their outputs.
The model proposes.
Runcible tests.
The institution acts only on qualified work.
As model capability increases, candidate work increases.
As liability increases, demand for qualification increases.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Current AI monetizes low-liability assistance.
Runcible targets markets where ordinary AI is blocked: institutional work where error creates legal, financial, medical, administrative, operational, or public consequences.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buyer value changes by market, but the mechanism is the same.
For model companies and cloud providers, Runcible opens the path from chat and productivity into regulated enterprise workflows.
For enterprises, it permits AI to enter work currently blocked by evidence, audit, liability, and escalation requirements.
For government, it enables AI-assisted determinations without surrendering authority or accountability.
For auditors, insurers, and legal reviewers, it replaces opaque model output with structured Decidability Records.
That is why this is not a feature. It is a control point.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193506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category is broad, but first proof must be narrow.
We choose first deployments by proof quality: high document volume, formal rules, defined evidence standards, repeated decisions, costly human review, clear escalation paths, and liability exposure.
First pilot candidates are insurance claims, healthcare administration, and compliance review, selected by where evidence, authority, escalation, and liability can be measured fastest.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25942385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Foundation-model and cloud platform companies own generation and infrastructure.
They do not yet own institutional qualification.
Runcible gives them a path from chat, assistance, and productivity into governed, testable, auditable, liability-bounded institutional work.
A model company can improve generation, reasoning, retrieval, tools, and agents.
None of those automatically creates the institutional process by which AI work becomes qualified, supervised, certified, and recorded.</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8202463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first buyer is the owner of a bounded, rule-bound, document-heavy workflow where review is expensive, inconsistency is costly, escalation matters, and liability requires records.
The first pilot should be judged by measurable improvement in a bounded workflow: better diagnostics, better documentation, better escalation discipline, clearer authority boundaries, stronger audit records, and usable Decidability Records. The goal is not to prove general AI superiority. The goal is to prove that governed AI produces more defensible institutional work.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37947314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4023476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not unrelated businesses.
They are monetization surfaces around one mechanism: converting AI hypotheses into qualified institutional work.
Workflow revenue is the wedge.
Protocols, runtime, certification, platform, training, integration, and records increase capture.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AI market asks the wrong question: can we trust the model?
The answer is no — and that is not the problem.
We do not trust hypotheses. We test them.
Runcible is the adjudication layer that lets institutions test AI-generated claims before acting.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RDL translates institutional language into operational prose.
The runtime applies protocols and emits diagnostics.
Decidability Records preserve the action state.
Oversing supplies the institutional work surface.
Runcible can operate inside Oversing or inside external enterprise, cloud, model, or workflow platforms.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key difference is that most AI governance tools remain inside the generation paradigm. They try to make outputs better, safer, more aligned, more compliant, or better monitored.
Runcible changes the computational strategy. It treats model output as hypothesis, decomposes it, tests it, falsifies it, repairs or rejects it, assigns a decidability state, and preserves the institutional record.
That is why the moat is not merely code. It is formal method, RDL, protocols, diagnostics, records, workflow embedding, evidence schemas, authority maps, institutional grammar, and certified institutional memory.</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39087869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r>
              <a:rPr lang="en-US" b="1" dirty="0"/>
              <a:t>Slide — Evidence So Far: Founder-Financed De-Risking</a:t>
            </a:r>
          </a:p>
          <a:p>
            <a:r>
              <a:rPr lang="en-US" b="1" dirty="0"/>
              <a:t>On-slide text</a:t>
            </a:r>
          </a:p>
          <a:p>
            <a:r>
              <a:rPr lang="en-US" dirty="0"/>
              <a:t>Founder-financed proof of method is complete.</a:t>
            </a:r>
          </a:p>
          <a:p>
            <a:r>
              <a:rPr lang="en-US" dirty="0"/>
              <a:t>This is not discovery capital.</a:t>
            </a:r>
            <a:br>
              <a:rPr lang="en-US" dirty="0"/>
            </a:br>
            <a:r>
              <a:rPr lang="en-US" dirty="0"/>
              <a:t>The next stage is enterprise hardening, vertical pilots, integration, and scale.</a:t>
            </a:r>
          </a:p>
          <a:p>
            <a:r>
              <a:rPr lang="en-US" b="1" dirty="0"/>
              <a:t>Proof already built</a:t>
            </a:r>
          </a:p>
          <a:p>
            <a:r>
              <a:rPr lang="en-US" b="1" dirty="0"/>
              <a:t>1. Formal method and protocol architecture</a:t>
            </a:r>
            <a:br>
              <a:rPr lang="en-US" dirty="0"/>
            </a:br>
            <a:r>
              <a:rPr lang="en-US" dirty="0"/>
              <a:t>Decidability, adjudication, warrantability, authority, liability, and institutional action reduced into repeatable tests.</a:t>
            </a:r>
          </a:p>
          <a:p>
            <a:r>
              <a:rPr lang="en-US" b="1" dirty="0"/>
              <a:t>2. Reality Description Language / operational prose</a:t>
            </a:r>
            <a:br>
              <a:rPr lang="en-US" dirty="0"/>
            </a:br>
            <a:r>
              <a:rPr lang="en-US" dirty="0"/>
              <a:t>A language for converting institutional claims into testable structures: actors, actions, objects, evidence, rules, authority, obligations, and liability boundaries.</a:t>
            </a:r>
          </a:p>
          <a:p>
            <a:r>
              <a:rPr lang="en-US" b="1" dirty="0"/>
              <a:t>3. Runcible governance runtime</a:t>
            </a:r>
            <a:br>
              <a:rPr lang="en-US" dirty="0"/>
            </a:br>
            <a:r>
              <a:rPr lang="en-US" dirty="0"/>
              <a:t>Protocol-shaped adjudication over model output, including diagnostics, action states, repair loops, escalation, and Decidability Records.</a:t>
            </a:r>
          </a:p>
          <a:p>
            <a:r>
              <a:rPr lang="en-US" b="1" dirty="0"/>
              <a:t>4. Executable orchestration layer</a:t>
            </a:r>
            <a:br>
              <a:rPr lang="en-US" dirty="0"/>
            </a:br>
            <a:r>
              <a:rPr lang="en-US" dirty="0"/>
              <a:t>AWS Lambda planner / orchestrator demonstrating external control of model behavior, not merely prompting.</a:t>
            </a:r>
          </a:p>
          <a:p>
            <a:r>
              <a:rPr lang="en-US" b="1" dirty="0"/>
              <a:t>5. Oversing institutional platform</a:t>
            </a:r>
            <a:br>
              <a:rPr lang="en-US" dirty="0"/>
            </a:br>
            <a:r>
              <a:rPr lang="en-US" dirty="0"/>
              <a:t>Workflow surface for roles, evidence, permissions, procedures, audit, records, and institutional memory.</a:t>
            </a:r>
          </a:p>
          <a:p>
            <a:r>
              <a:rPr lang="en-US" b="1" dirty="0"/>
              <a:t>6. Demo surfaces and trained methodology team</a:t>
            </a:r>
            <a:br>
              <a:rPr lang="en-US" dirty="0"/>
            </a:br>
            <a:r>
              <a:rPr lang="en-US" dirty="0"/>
              <a:t>Repeatable examples, protocol training, and human expertise capable of producing, reviewing, and improving governed AI workflows.</a:t>
            </a:r>
          </a:p>
          <a:p>
            <a:r>
              <a:rPr lang="en-US" b="1" dirty="0"/>
              <a:t>Bottom line</a:t>
            </a:r>
          </a:p>
          <a:p>
            <a:r>
              <a:rPr lang="en-US" dirty="0"/>
              <a:t>A science became a language.</a:t>
            </a:r>
            <a:br>
              <a:rPr lang="en-US" dirty="0"/>
            </a:br>
            <a:r>
              <a:rPr lang="en-US" dirty="0"/>
              <a:t>The language became a runtime.</a:t>
            </a:r>
            <a:br>
              <a:rPr lang="en-US" dirty="0"/>
            </a:br>
            <a:r>
              <a:rPr lang="en-US" dirty="0"/>
              <a:t>The runtime became a platform.</a:t>
            </a:r>
          </a:p>
          <a:p>
            <a:r>
              <a:rPr lang="en-US" dirty="0"/>
              <a:t>The next round turns founder-financed proof into institutional-scale execution.</a:t>
            </a:r>
          </a:p>
          <a:p>
            <a:r>
              <a:rPr lang="en-US" b="1" dirty="0"/>
              <a:t>Speaker note</a:t>
            </a:r>
          </a:p>
          <a:p>
            <a:r>
              <a:rPr lang="en-US" dirty="0"/>
              <a:t>This slide is not a list of features. It is the de-risking slide.</a:t>
            </a:r>
          </a:p>
          <a:p>
            <a:r>
              <a:rPr lang="en-US" dirty="0"/>
              <a:t>We are not asking investors to fund first-principles discovery from zero.</a:t>
            </a:r>
          </a:p>
          <a:p>
            <a:r>
              <a:rPr lang="en-US" dirty="0"/>
              <a:t>That work has already been founder-financed.</a:t>
            </a:r>
          </a:p>
          <a:p>
            <a:r>
              <a:rPr lang="en-US" dirty="0"/>
              <a:t>The formal method exists. The language exists. The protocol architecture exists. The runtime architecture exists. The orchestration layer exists. The Oversing platform exists. The demo surfaces exist. The methodology team exists.</a:t>
            </a:r>
          </a:p>
          <a:p>
            <a:r>
              <a:rPr lang="en-US" dirty="0"/>
              <a:t>The next capital is not being used to discover whether the thesis is possible.</a:t>
            </a:r>
          </a:p>
          <a:p>
            <a:r>
              <a:rPr lang="en-US" dirty="0"/>
              <a:t>It is being used to harden the runtime, package the protocols, run vertical pilots, generate worked Decidability Records, integrate with enterprise and model-provider systems, and prepare the stack for strategic scale.</a:t>
            </a:r>
          </a:p>
          <a:p>
            <a:r>
              <a:rPr lang="en-US" dirty="0"/>
              <a:t>The important point is that the work has already moved through the sequence:</a:t>
            </a:r>
          </a:p>
          <a:p>
            <a:r>
              <a:rPr lang="en-US" dirty="0"/>
              <a:t>science → language → runtime → platform.</a:t>
            </a:r>
          </a:p>
          <a:p>
            <a:r>
              <a:rPr lang="en-US" dirty="0"/>
              <a:t>That is why Runcible is not merely a research claim and not merely a deck. It is a founder-financed proof of method ready for institutional hardening.</a:t>
            </a:r>
            <a:br>
              <a:rPr lang="en-US" dirty="0"/>
            </a:br>
            <a:br>
              <a:rPr lang="en-US" dirty="0"/>
            </a:br>
            <a:br>
              <a:rPr lang="en-US" dirty="0"/>
            </a:br>
            <a:r>
              <a:rPr lang="en-US" b="1" dirty="0"/>
              <a:t>Better visual structure</a:t>
            </a:r>
          </a:p>
          <a:p>
            <a:r>
              <a:rPr lang="en-US" dirty="0"/>
              <a:t>Use </a:t>
            </a:r>
            <a:r>
              <a:rPr lang="en-US" b="1" dirty="0"/>
              <a:t>three horizontal bands</a:t>
            </a:r>
            <a:r>
              <a:rPr lang="en-US" dirty="0"/>
              <a:t> instead of the current list:</a:t>
            </a:r>
          </a:p>
          <a:p>
            <a:r>
              <a:rPr lang="en-US" b="1" dirty="0"/>
              <a:t>Band 1 — Research Converted to Method</a:t>
            </a:r>
          </a:p>
          <a:p>
            <a:r>
              <a:rPr lang="en-US" dirty="0"/>
              <a:t>Formal science</a:t>
            </a:r>
            <a:br>
              <a:rPr lang="en-US" dirty="0"/>
            </a:br>
            <a:r>
              <a:rPr lang="en-US" dirty="0"/>
              <a:t>Decidability</a:t>
            </a:r>
            <a:br>
              <a:rPr lang="en-US" dirty="0"/>
            </a:br>
            <a:r>
              <a:rPr lang="en-US" dirty="0"/>
              <a:t>Adjudication</a:t>
            </a:r>
            <a:br>
              <a:rPr lang="en-US" dirty="0"/>
            </a:br>
            <a:r>
              <a:rPr lang="en-US" dirty="0"/>
              <a:t>Protocol architecture</a:t>
            </a:r>
          </a:p>
          <a:p>
            <a:r>
              <a:rPr lang="en-US" b="1" dirty="0"/>
              <a:t>Band 2 — Method Converted to Runtime</a:t>
            </a:r>
          </a:p>
          <a:p>
            <a:r>
              <a:rPr lang="en-US" dirty="0"/>
              <a:t>RDL</a:t>
            </a:r>
            <a:br>
              <a:rPr lang="en-US" dirty="0"/>
            </a:br>
            <a:r>
              <a:rPr lang="en-US" dirty="0"/>
              <a:t>Runtime</a:t>
            </a:r>
            <a:br>
              <a:rPr lang="en-US" dirty="0"/>
            </a:br>
            <a:r>
              <a:rPr lang="en-US" dirty="0"/>
              <a:t>Diagnostics</a:t>
            </a:r>
            <a:br>
              <a:rPr lang="en-US" dirty="0"/>
            </a:br>
            <a:r>
              <a:rPr lang="en-US" dirty="0"/>
              <a:t>Action states</a:t>
            </a:r>
            <a:br>
              <a:rPr lang="en-US" dirty="0"/>
            </a:br>
            <a:r>
              <a:rPr lang="en-US" dirty="0"/>
              <a:t>Decidability Records</a:t>
            </a:r>
            <a:br>
              <a:rPr lang="en-US" dirty="0"/>
            </a:br>
            <a:r>
              <a:rPr lang="en-US" dirty="0"/>
              <a:t>AWS Lambda orchestration</a:t>
            </a:r>
          </a:p>
          <a:p>
            <a:r>
              <a:rPr lang="en-US" b="1" dirty="0"/>
              <a:t>Band 3 — Runtime Converted to Platform</a:t>
            </a:r>
          </a:p>
          <a:p>
            <a:r>
              <a:rPr lang="en-US" dirty="0"/>
              <a:t>Oversing</a:t>
            </a:r>
            <a:br>
              <a:rPr lang="en-US" dirty="0"/>
            </a:br>
            <a:r>
              <a:rPr lang="en-US" dirty="0"/>
              <a:t>Roles</a:t>
            </a:r>
            <a:br>
              <a:rPr lang="en-US" dirty="0"/>
            </a:br>
            <a:r>
              <a:rPr lang="en-US" dirty="0"/>
              <a:t>Workflows</a:t>
            </a:r>
            <a:br>
              <a:rPr lang="en-US" dirty="0"/>
            </a:br>
            <a:r>
              <a:rPr lang="en-US" dirty="0"/>
              <a:t>Evidence</a:t>
            </a:r>
            <a:br>
              <a:rPr lang="en-US" dirty="0"/>
            </a:br>
            <a:r>
              <a:rPr lang="en-US" dirty="0"/>
              <a:t>Authority</a:t>
            </a:r>
            <a:br>
              <a:rPr lang="en-US" dirty="0"/>
            </a:br>
            <a:r>
              <a:rPr lang="en-US" dirty="0"/>
              <a:t>Audit</a:t>
            </a:r>
            <a:br>
              <a:rPr lang="en-US" dirty="0"/>
            </a:br>
            <a:r>
              <a:rPr lang="en-US" dirty="0"/>
              <a:t>Institutional memory</a:t>
            </a:r>
          </a:p>
          <a:p>
            <a:r>
              <a:rPr lang="en-US" dirty="0"/>
              <a:t>Bottom bar:</a:t>
            </a:r>
          </a:p>
          <a:p>
            <a:r>
              <a:rPr lang="en-US" b="1" dirty="0"/>
              <a:t>Next capital: harden, pilot, integrate, certify, and scale.</a:t>
            </a:r>
            <a:endParaRPr lang="en-US" dirty="0"/>
          </a:p>
          <a:p>
            <a:r>
              <a:rPr lang="en-US" b="1" dirty="0"/>
              <a:t>My recommendation</a:t>
            </a:r>
          </a:p>
          <a:p>
            <a:r>
              <a:rPr lang="en-US" dirty="0"/>
              <a:t>Replace the current slide entirely.</a:t>
            </a:r>
          </a:p>
          <a:p>
            <a:r>
              <a:rPr lang="en-US" dirty="0"/>
              <a:t>The current slide under-sells you because it says:</a:t>
            </a:r>
          </a:p>
          <a:p>
            <a:r>
              <a:rPr lang="en-US" dirty="0"/>
              <a:t>“Here are artifacts.”</a:t>
            </a:r>
          </a:p>
          <a:p>
            <a:r>
              <a:rPr lang="en-US" dirty="0"/>
              <a:t>The replacement says:</a:t>
            </a:r>
          </a:p>
          <a:p>
            <a:r>
              <a:rPr lang="en-US" b="1" dirty="0"/>
              <a:t>“We have already crossed the hardest bridge: from theory to operating stack.”</a:t>
            </a:r>
            <a:endParaRPr lang="en-US" dirty="0"/>
          </a:p>
          <a:p>
            <a:r>
              <a:rPr lang="en-US" dirty="0"/>
              <a:t>That is what the investor needs to understand.</a:t>
            </a:r>
          </a:p>
          <a:p>
            <a:endParaRPr lang="en-US" dirty="0"/>
          </a:p>
          <a:p>
            <a:endParaRPr lang="en-US" dirty="0"/>
          </a:p>
        </p:txBody>
      </p:sp>
    </p:spTree>
    <p:extLst>
      <p:ext uri="{BB962C8B-B14F-4D97-AF65-F5344CB8AC3E}">
        <p14:creationId xmlns:p14="http://schemas.microsoft.com/office/powerpoint/2010/main" val="4924730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Runcible is not a first-time-founder wrapper company and not merely an academic research lab.
The team has experience across the full company lifecycle: formation, buying, selling, scaling, enterprise delivery, strategic relationships, and exits.
That matters because this opportunity is not only technical. It requires category creation, enterprise trust, strategic partner credibility, transaction literacy, and the ability to move from founder-financed proof into institutional-scale execution.
The same people who understand the technical problem also understand the commercial path: how enterprise buyers think, how strategic partners evaluate control points, and how acquirers evaluate defensible infrastructure.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timing is not simply that model capability is increasing.</a:t>
            </a:r>
          </a:p>
          <a:p>
            <a:endParaRPr lang="en-US" dirty="0"/>
          </a:p>
          <a:p>
            <a:r>
              <a:rPr lang="en-US" dirty="0"/>
              <a:t>The timing is that model capability has become good enough to create serious candidate work, while the rest of the industry remains trapped inside the generation paradigm.</a:t>
            </a:r>
          </a:p>
          <a:p>
            <a:endParaRPr lang="en-US" dirty="0"/>
          </a:p>
          <a:p>
            <a:r>
              <a:rPr lang="en-US" dirty="0"/>
              <a:t>The industry keeps trying to solve institutional trust by making the model answer better: better prompting, better alignment, better refusals, better citations, better evals, better guardrails, better post-processing.</a:t>
            </a:r>
          </a:p>
          <a:p>
            <a:endParaRPr lang="en-US" dirty="0"/>
          </a:p>
          <a:p>
            <a:r>
              <a:rPr lang="en-US" dirty="0"/>
              <a:t>Those are useful, but they do not solve the institutional problem.</a:t>
            </a:r>
          </a:p>
          <a:p>
            <a:endParaRPr lang="en-US" dirty="0"/>
          </a:p>
          <a:p>
            <a:r>
              <a:rPr lang="en-US" dirty="0"/>
              <a:t>They do not establish role, scope, evidence, authority, liability, escalation, auditability, or a defensible record of what happened.</a:t>
            </a:r>
          </a:p>
          <a:p>
            <a:endParaRPr lang="en-US" dirty="0"/>
          </a:p>
          <a:p>
            <a:r>
              <a:rPr lang="en-US" dirty="0"/>
              <a:t>As a result, the industry risks running sideways: producing more fluent, more abstract, more confident outputs without producing work that high-liability institutions can actually act upon.</a:t>
            </a:r>
          </a:p>
          <a:p>
            <a:endParaRPr lang="en-US" dirty="0"/>
          </a:p>
          <a:p>
            <a:r>
              <a:rPr lang="en-US" dirty="0"/>
              <a:t>Runcible arrives when the foundation models are capable enough to generate useful candidate work, but before the market loses confidence in institutional AI.</a:t>
            </a:r>
          </a:p>
          <a:p>
            <a:endParaRPr lang="en-US" dirty="0"/>
          </a:p>
          <a:p>
            <a:r>
              <a:rPr lang="en-US" dirty="0"/>
              <a:t>Runcible supplies the missing adjudication layer.</a:t>
            </a:r>
          </a:p>
          <a:p>
            <a:endParaRPr lang="en-US" dirty="0"/>
          </a:p>
          <a:p>
            <a:r>
              <a:rPr lang="en-US" dirty="0"/>
              <a:t>Oversing supplies the platform for deploying that adjudication across business, industry, government, and defense.</a:t>
            </a:r>
          </a:p>
          <a:p>
            <a:r>
              <a:rPr lang="en-US" dirty="0"/>
              <a:t>That is why now.</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42941159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acceleration capital, not discovery capital.
The round does not merely fund operating expenses. It funds the conversion from founder-financed proof of method into institutional-scale proof: hardened runtime, first vertical pilots, worked Decidability Records, protocol packages, and strategic integration readiness.
The capital objective is to staff, scale, integrate, verticalize, and commercialize the adjudication layer before the market consolidates. The round funds a team already experienced in building, scaling, selling, and integrating companies.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(Close with the memory line).
We are not selling another assistant.
We are building the adjudication layer that lets AI enter liability-bearing institutional workflows.
If the investor remembers one thing, it should be this:
Runcible converts generated AI language into institutional work that can be reviewed, audited, bounded, certified, and acted upon.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28901237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3716479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model answer is not authority. It is candidate material.
Treating model output as authority creates hallucination risk, liability risk, and institutional non-admissibility.
The category shift is to treat LLM output as pleading, claim, draft, recommendation, or hypothesis — not as decision.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591558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pattern is not institutionally usable.
Serious institutions cannot act on untested language.
They need evidence, authority, procedure, records, and liability boundaries.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43130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 successful order separates supply from selection.
Markets do not trust all proposals.
Science does not trust all hypotheses.
Courts do not trust all claims.
Runcible applies the same universal process to AI cognition.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the technical anchor.
Runcible began as a formal science of decidability, computability, and adjudication for open, contested, high-liability domains.
That science became a language: RDL, or Reality Description Language.
The language became a runtime: the system that applies protocols, tests claims, emits diagnostics, assigns action states, and produces Decidability Records.
The runtime became a platform: Oversing, where governed AI can operate inside institutional workflows.
This is why Runcible is not a prompt wrapper, eval, compliance checklist, or governance dashboard.
The attention mechanism made scalable fluency possible. Runcible addresses the complementary problem: scalable falsification and adjudication of fluent output.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r>
              <a:rPr lang="en-US" dirty="0"/>
              <a:t>This is the context for who we are.</a:t>
            </a:r>
          </a:p>
          <a:p>
            <a:endParaRPr lang="en-US" dirty="0"/>
          </a:p>
          <a:p>
            <a:r>
              <a:rPr lang="en-US" dirty="0"/>
              <a:t>Runcible is not a prompt wrapper, chatbot, eval, policy checklist, or ordinary AI governance dashboard.</a:t>
            </a:r>
          </a:p>
          <a:p>
            <a:endParaRPr lang="en-US" dirty="0"/>
          </a:p>
          <a:p>
            <a:r>
              <a:rPr lang="en-US" dirty="0"/>
              <a:t>The work began with NLI: research into decidability, computability, law, policy, adjudication, reciprocity, authority, liability, and institutional action. The point was to determine how claims could be tested and decided in open, high-dimensional, real-world domains where mathematical and programming closure are insufficient.</a:t>
            </a:r>
          </a:p>
          <a:p>
            <a:endParaRPr lang="en-US" dirty="0"/>
          </a:p>
          <a:p>
            <a:r>
              <a:rPr lang="en-US" dirty="0"/>
              <a:t>That research became a specification for semantic AI.</a:t>
            </a:r>
          </a:p>
          <a:p>
            <a:endParaRPr lang="en-US" dirty="0"/>
          </a:p>
          <a:p>
            <a:r>
              <a:rPr lang="en-US" dirty="0"/>
              <a:t>We then reduced the research into volumes, training materials, RDL, protocols, tests, and adjudication processes. The purpose was to make language about real-world claims computable enough to test.</a:t>
            </a:r>
          </a:p>
          <a:p>
            <a:endParaRPr lang="en-US" dirty="0"/>
          </a:p>
          <a:p>
            <a:r>
              <a:rPr lang="en-US" dirty="0"/>
              <a:t>Reality by Chanting and Oversing developed the broader platform idea: an AI-driven universal application platform capable of organizing roles, workflows, evidence, authority, audit, records, and institutional memory across organizations at enterprise, government, and military scale.</a:t>
            </a:r>
          </a:p>
          <a:p>
            <a:endParaRPr lang="en-US" dirty="0"/>
          </a:p>
          <a:p>
            <a:r>
              <a:rPr lang="en-US" dirty="0"/>
              <a:t>Runcible AI is the commercial AI company that converts the research and platform work into the adjudication layer for institutional AI.</a:t>
            </a:r>
          </a:p>
          <a:p>
            <a:endParaRPr lang="en-US" dirty="0"/>
          </a:p>
          <a:p>
            <a:r>
              <a:rPr lang="en-US" dirty="0"/>
              <a:t>We self-financed this work because it was not yet venture-shaped. It required years of research before it could become a product. That phase is now complete.</a:t>
            </a:r>
          </a:p>
          <a:p>
            <a:endParaRPr lang="en-US" dirty="0"/>
          </a:p>
          <a:p>
            <a:r>
              <a:rPr lang="en-US" dirty="0"/>
              <a:t>The next phase is different.</a:t>
            </a:r>
          </a:p>
          <a:p>
            <a:endParaRPr lang="en-US" dirty="0"/>
          </a:p>
          <a:p>
            <a:r>
              <a:rPr lang="en-US" dirty="0"/>
              <a:t>The science became a language.</a:t>
            </a:r>
            <a:br>
              <a:rPr lang="en-US" dirty="0"/>
            </a:br>
            <a:r>
              <a:rPr lang="en-US" dirty="0"/>
              <a:t>The language became a runtime.</a:t>
            </a:r>
            <a:br>
              <a:rPr lang="en-US" dirty="0"/>
            </a:br>
            <a:r>
              <a:rPr lang="en-US" dirty="0"/>
              <a:t>The runtime became a platform.</a:t>
            </a:r>
          </a:p>
          <a:p>
            <a:endParaRPr lang="en-US" dirty="0"/>
          </a:p>
          <a:p>
            <a:r>
              <a:rPr lang="en-US" dirty="0"/>
              <a:t>Now capital is required to harden, staff, pilot, integrate, and scale the system into institutional markets.</a:t>
            </a:r>
          </a:p>
          <a:p>
            <a:endParaRPr lang="en-US" dirty="0"/>
          </a:p>
        </p:txBody>
      </p:sp>
    </p:spTree>
    <p:extLst>
      <p:ext uri="{BB962C8B-B14F-4D97-AF65-F5344CB8AC3E}">
        <p14:creationId xmlns:p14="http://schemas.microsoft.com/office/powerpoint/2010/main" val="1894012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Runcible separates generation from judgment.
It decomposes model output into claims, definitions, assumptions, evidence requirements, authority references, possible actions, dependencies, and liabilities.
Multiple round trips are not a defect. They are the method.
The system forces claims through reconstruction and falsification until they survive, fail, narrow, escalate, or remain undecidable.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3355617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Runcible is not merely compliance software.
Compliance asks whether something is allowed here.
Runcible first asks whether the claim or action is warrantable at all.
Only then does it apply local law, policy, contract, jurisdiction, evidence standards, and escalation rules.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181D"/>
        </a:solidFill>
        <a:effectLst/>
      </p:bgPr>
    </p:bg>
    <p:spTree>
      <p:nvGrpSpPr>
        <p:cNvPr id="1" name=""/>
        <p:cNvGrpSpPr/>
        <p:nvPr/>
      </p:nvGrpSpPr>
      <p:grpSpPr>
        <a:xfrm>
          <a:off x="0" y="0"/>
          <a:ext cx="0" cy="0"/>
          <a:chOff x="0" y="0"/>
          <a:chExt cx="0" cy="0"/>
        </a:xfrm>
      </p:grpSpPr>
      <p:pic>
        <p:nvPicPr>
          <p:cNvPr id="2" name="Image 0" descr="/home/claude/deck/spork-white.png"/>
          <p:cNvPicPr>
            <a:picLocks noChangeAspect="1"/>
          </p:cNvPicPr>
          <p:nvPr/>
        </p:nvPicPr>
        <p:blipFill>
          <a:blip r:embed="rId3"/>
          <a:stretch>
            <a:fillRect/>
          </a:stretch>
        </p:blipFill>
        <p:spPr>
          <a:xfrm>
            <a:off x="822960" y="530352"/>
            <a:ext cx="312094" cy="566928"/>
          </a:xfrm>
          <a:prstGeom prst="rect">
            <a:avLst/>
          </a:prstGeom>
        </p:spPr>
      </p:pic>
      <p:sp>
        <p:nvSpPr>
          <p:cNvPr id="3" name="Text 0"/>
          <p:cNvSpPr/>
          <p:nvPr/>
        </p:nvSpPr>
        <p:spPr>
          <a:xfrm>
            <a:off x="1299646" y="457200"/>
            <a:ext cx="5486400" cy="713232"/>
          </a:xfrm>
          <a:prstGeom prst="rect">
            <a:avLst/>
          </a:prstGeom>
          <a:noFill/>
          <a:ln/>
        </p:spPr>
        <p:txBody>
          <a:bodyPr wrap="square" lIns="0" tIns="0" rIns="0" bIns="0" rtlCol="0" anchor="ctr"/>
          <a:lstStyle/>
          <a:p>
            <a:pPr marL="0" indent="0">
              <a:buNone/>
            </a:pPr>
            <a:r>
              <a:rPr lang="en-US" sz="1900" b="1" kern="0" spc="50" dirty="0">
                <a:solidFill>
                  <a:srgbClr val="FFFFFF"/>
                </a:solidFill>
                <a:latin typeface="Arial" pitchFamily="34" charset="0"/>
                <a:ea typeface="Roboto" panose="02000000000000000000" pitchFamily="2" charset="0"/>
                <a:cs typeface="Arial" pitchFamily="34" charset="-120"/>
              </a:rPr>
              <a:t>Runcible</a:t>
            </a:r>
            <a:endParaRPr lang="en-US" sz="1900" dirty="0"/>
          </a:p>
        </p:txBody>
      </p:sp>
      <p:sp>
        <p:nvSpPr>
          <p:cNvPr id="4" name="Text 1"/>
          <p:cNvSpPr/>
          <p:nvPr/>
        </p:nvSpPr>
        <p:spPr>
          <a:xfrm>
            <a:off x="822960" y="2286000"/>
            <a:ext cx="10058400" cy="1737360"/>
          </a:xfrm>
          <a:prstGeom prst="rect">
            <a:avLst/>
          </a:prstGeom>
          <a:noFill/>
          <a:ln/>
        </p:spPr>
        <p:txBody>
          <a:bodyPr wrap="square" lIns="0" tIns="0" rIns="0" bIns="0" rtlCol="0" anchor="t"/>
          <a:lstStyle/>
          <a:p>
            <a:pPr marL="0" indent="0">
              <a:lnSpc>
                <a:spcPct val="102000"/>
              </a:lnSpc>
              <a:buNone/>
            </a:pPr>
            <a:r>
              <a:rPr lang="en-US" sz="4600" b="1" dirty="0">
                <a:solidFill>
                  <a:srgbClr val="FFFFFF"/>
                </a:solidFill>
                <a:latin typeface="Arial" pitchFamily="34" charset="0"/>
                <a:ea typeface="Arial" pitchFamily="34" charset="-122"/>
                <a:cs typeface="Arial" pitchFamily="34" charset="-120"/>
              </a:rPr>
              <a:t>From AI hypothesis to institutional action.</a:t>
            </a:r>
            <a:endParaRPr lang="en-US" sz="4600" dirty="0"/>
          </a:p>
        </p:txBody>
      </p:sp>
      <p:sp>
        <p:nvSpPr>
          <p:cNvPr id="5" name="Text 2"/>
          <p:cNvSpPr/>
          <p:nvPr/>
        </p:nvSpPr>
        <p:spPr>
          <a:xfrm>
            <a:off x="822960" y="4206240"/>
            <a:ext cx="10515600" cy="548640"/>
          </a:xfrm>
          <a:prstGeom prst="rect">
            <a:avLst/>
          </a:prstGeom>
          <a:noFill/>
          <a:ln/>
        </p:spPr>
        <p:txBody>
          <a:bodyPr wrap="square" lIns="0" tIns="0" rIns="0" bIns="0" rtlCol="0" anchor="ctr"/>
          <a:lstStyle/>
          <a:p>
            <a:pPr marL="0" indent="0">
              <a:buNone/>
            </a:pPr>
            <a:r>
              <a:rPr lang="en-US" sz="2200" b="1" dirty="0">
                <a:solidFill>
                  <a:srgbClr val="FFFFFF"/>
                </a:solidFill>
                <a:latin typeface="Arial" pitchFamily="34" charset="0"/>
                <a:ea typeface="Arial" pitchFamily="34" charset="-122"/>
                <a:cs typeface="Arial" pitchFamily="34" charset="-120"/>
              </a:rPr>
              <a:t>LLMs generate.  </a:t>
            </a:r>
            <a:r>
              <a:rPr lang="en-US" sz="2200" b="1" dirty="0">
                <a:solidFill>
                  <a:srgbClr val="C0452A"/>
                </a:solidFill>
                <a:latin typeface="Arial" pitchFamily="34" charset="0"/>
                <a:ea typeface="Arial" pitchFamily="34" charset="-122"/>
                <a:cs typeface="Arial" pitchFamily="34" charset="-120"/>
              </a:rPr>
              <a:t>Runcible adjudicates.  </a:t>
            </a:r>
            <a:r>
              <a:rPr lang="en-US" sz="2200" b="1" dirty="0">
                <a:solidFill>
                  <a:srgbClr val="FFFFFF"/>
                </a:solidFill>
                <a:latin typeface="Arial" pitchFamily="34" charset="0"/>
                <a:ea typeface="Arial" pitchFamily="34" charset="-122"/>
                <a:cs typeface="Arial" pitchFamily="34" charset="-120"/>
              </a:rPr>
              <a:t>Institutions act.</a:t>
            </a:r>
            <a:endParaRPr lang="en-US" sz="2200" dirty="0"/>
          </a:p>
        </p:txBody>
      </p:sp>
      <p:sp>
        <p:nvSpPr>
          <p:cNvPr id="6" name="Text 3"/>
          <p:cNvSpPr/>
          <p:nvPr/>
        </p:nvSpPr>
        <p:spPr>
          <a:xfrm>
            <a:off x="822960" y="6327648"/>
            <a:ext cx="6400800" cy="320040"/>
          </a:xfrm>
          <a:prstGeom prst="rect">
            <a:avLst/>
          </a:prstGeom>
          <a:noFill/>
          <a:ln/>
        </p:spPr>
        <p:txBody>
          <a:bodyPr wrap="square" lIns="0" tIns="0" rIns="0" bIns="0" rtlCol="0" anchor="ctr"/>
          <a:lstStyle/>
          <a:p>
            <a:pPr marL="0" indent="0">
              <a:buNone/>
            </a:pPr>
            <a:r>
              <a:rPr lang="en-US" sz="1050" dirty="0">
                <a:solidFill>
                  <a:srgbClr val="9AA0AA"/>
                </a:solidFill>
                <a:latin typeface="Arial" pitchFamily="34" charset="0"/>
                <a:ea typeface="Arial" pitchFamily="34" charset="-122"/>
                <a:cs typeface="Arial" pitchFamily="34" charset="-120"/>
              </a:rPr>
              <a:t>(A) Investor Meeting Deck   ·   Confidential</a:t>
            </a:r>
            <a:endParaRPr lang="en-US" sz="1050" dirty="0"/>
          </a:p>
        </p:txBody>
      </p:sp>
      <p:sp>
        <p:nvSpPr>
          <p:cNvPr id="7" name="Text 1">
            <a:extLst>
              <a:ext uri="{FF2B5EF4-FFF2-40B4-BE49-F238E27FC236}">
                <a16:creationId xmlns:a16="http://schemas.microsoft.com/office/drawing/2014/main" id="{3AA59CC8-EDEE-3A41-91D5-2D6E5018D280}"/>
              </a:ext>
            </a:extLst>
          </p:cNvPr>
          <p:cNvSpPr/>
          <p:nvPr/>
        </p:nvSpPr>
        <p:spPr>
          <a:xfrm>
            <a:off x="-650781" y="6099048"/>
            <a:ext cx="7315200" cy="228600"/>
          </a:xfrm>
          <a:prstGeom prst="rect">
            <a:avLst/>
          </a:prstGeom>
          <a:noFill/>
          <a:ln/>
        </p:spPr>
        <p:txBody>
          <a:bodyPr wrap="square" lIns="381" tIns="381" rIns="381" bIns="381" rtlCol="0" anchor="t">
            <a:normAutofit/>
          </a:bodyPr>
          <a:lstStyle/>
          <a:p>
            <a:pPr marL="0" indent="0" algn="ctr">
              <a:buNone/>
            </a:pPr>
            <a:r>
              <a:rPr lang="en-US" sz="1300" b="1" dirty="0">
                <a:solidFill>
                  <a:srgbClr val="CBD5E1"/>
                </a:solidFill>
                <a:latin typeface="Aptos" pitchFamily="34" charset="0"/>
                <a:ea typeface="Aptos" pitchFamily="34" charset="-122"/>
                <a:cs typeface="Aptos" pitchFamily="34" charset="-120"/>
              </a:rPr>
              <a:t>Deck A Full • Live Investor / Strategic Partner Meeting Deck</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bg>
      <p:bgPr>
        <a:solidFill>
          <a:srgbClr val="16181D"/>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 – THE MECHANISM - THE PRODUCT ARTIFACT</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FFFFFF"/>
                </a:solidFill>
                <a:latin typeface="Arial" pitchFamily="34" charset="0"/>
                <a:ea typeface="Arial" pitchFamily="34" charset="-122"/>
                <a:cs typeface="Arial" pitchFamily="34" charset="-120"/>
              </a:rPr>
              <a:t>The Decidability Record is the artifact.</a:t>
            </a:r>
            <a:endParaRPr lang="en-US" sz="3100" dirty="0"/>
          </a:p>
        </p:txBody>
      </p:sp>
      <p:sp>
        <p:nvSpPr>
          <p:cNvPr id="4" name="Text 2"/>
          <p:cNvSpPr/>
          <p:nvPr/>
        </p:nvSpPr>
        <p:spPr>
          <a:xfrm>
            <a:off x="822960" y="1965960"/>
            <a:ext cx="10424160" cy="731520"/>
          </a:xfrm>
          <a:prstGeom prst="rect">
            <a:avLst/>
          </a:prstGeom>
          <a:noFill/>
          <a:ln/>
        </p:spPr>
        <p:txBody>
          <a:bodyPr wrap="square" lIns="0" tIns="0" rIns="0" bIns="0" rtlCol="0" anchor="t"/>
          <a:lstStyle/>
          <a:p>
            <a:pPr marL="0" indent="0">
              <a:lnSpc>
                <a:spcPct val="110000"/>
              </a:lnSpc>
              <a:buNone/>
            </a:pPr>
            <a:r>
              <a:rPr lang="en-US" dirty="0">
                <a:solidFill>
                  <a:srgbClr val="9AA0AA"/>
                </a:solidFill>
                <a:latin typeface="Arial" pitchFamily="34" charset="0"/>
                <a:ea typeface="Arial" pitchFamily="34" charset="-122"/>
                <a:cs typeface="Arial" pitchFamily="34" charset="-120"/>
              </a:rPr>
              <a:t>A model response tells you what the AI said.  </a:t>
            </a:r>
            <a:r>
              <a:rPr lang="en-US" b="1" dirty="0">
                <a:solidFill>
                  <a:srgbClr val="FFFFFF"/>
                </a:solidFill>
                <a:latin typeface="Arial" pitchFamily="34" charset="0"/>
                <a:ea typeface="Arial" pitchFamily="34" charset="-122"/>
                <a:cs typeface="Arial" pitchFamily="34" charset="-120"/>
              </a:rPr>
              <a:t>A Decidability Record tells you what the institution can defend.</a:t>
            </a:r>
            <a:endParaRPr lang="en-US" dirty="0"/>
          </a:p>
        </p:txBody>
      </p:sp>
      <p:sp>
        <p:nvSpPr>
          <p:cNvPr id="5" name="Text 3"/>
          <p:cNvSpPr/>
          <p:nvPr/>
        </p:nvSpPr>
        <p:spPr>
          <a:xfrm>
            <a:off x="7150854" y="2510029"/>
            <a:ext cx="2760499" cy="320040"/>
          </a:xfrm>
          <a:prstGeom prst="rect">
            <a:avLst/>
          </a:prstGeom>
          <a:noFill/>
          <a:ln/>
        </p:spPr>
        <p:txBody>
          <a:bodyPr wrap="square" lIns="0" tIns="0" rIns="0" bIns="0" rtlCol="0" anchor="ctr"/>
          <a:lstStyle/>
          <a:p>
            <a:pPr marL="0" indent="0">
              <a:buNone/>
            </a:pPr>
            <a:r>
              <a:rPr lang="en-US" sz="1250" b="1" kern="0" spc="100" dirty="0">
                <a:solidFill>
                  <a:srgbClr val="FFFFFF"/>
                </a:solidFill>
                <a:latin typeface="Arial" pitchFamily="34" charset="0"/>
                <a:ea typeface="Arial" pitchFamily="34" charset="-122"/>
                <a:cs typeface="Arial" pitchFamily="34" charset="-120"/>
              </a:rPr>
              <a:t>EVERY RECORD SHOWS</a:t>
            </a:r>
            <a:endParaRPr lang="en-US" sz="1250" dirty="0"/>
          </a:p>
        </p:txBody>
      </p:sp>
      <p:sp>
        <p:nvSpPr>
          <p:cNvPr id="6" name="Text 4"/>
          <p:cNvSpPr/>
          <p:nvPr/>
        </p:nvSpPr>
        <p:spPr>
          <a:xfrm>
            <a:off x="822960" y="3429000"/>
            <a:ext cx="5120640" cy="1572768"/>
          </a:xfrm>
          <a:prstGeom prst="rect">
            <a:avLst/>
          </a:prstGeom>
          <a:noFill/>
          <a:ln/>
        </p:spPr>
        <p:txBody>
          <a:bodyPr wrap="square" lIns="0" tIns="0" rIns="0" bIns="0" rtlCol="0" anchor="t"/>
          <a:lstStyle/>
          <a:p>
            <a:pPr marL="165100" indent="-165100" algn="l">
              <a:spcAft>
                <a:spcPts val="700"/>
              </a:spcAft>
              <a:buSzPct val="100000"/>
              <a:buChar char="•"/>
            </a:pPr>
            <a:endParaRPr lang="en-US" sz="1500" dirty="0"/>
          </a:p>
        </p:txBody>
      </p:sp>
      <p:sp>
        <p:nvSpPr>
          <p:cNvPr id="7" name="Text 5"/>
          <p:cNvSpPr/>
          <p:nvPr/>
        </p:nvSpPr>
        <p:spPr>
          <a:xfrm>
            <a:off x="7150854" y="2948941"/>
            <a:ext cx="3730506" cy="2423160"/>
          </a:xfrm>
          <a:prstGeom prst="rect">
            <a:avLst/>
          </a:prstGeom>
          <a:noFill/>
          <a:ln/>
        </p:spPr>
        <p:txBody>
          <a:bodyPr wrap="square" lIns="0" tIns="0" rIns="0" bIns="0" rtlCol="0" anchor="t"/>
          <a:lstStyle/>
          <a:p>
            <a:pPr marL="165100" indent="-165100">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was claimed, and what was tested</a:t>
            </a:r>
            <a:endParaRPr lang="en-US" sz="1500" dirty="0"/>
          </a:p>
          <a:p>
            <a:pPr marL="165100" indent="-165100">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failed, and what survived</a:t>
            </a:r>
            <a:endParaRPr lang="en-US" sz="1500" dirty="0"/>
          </a:p>
          <a:p>
            <a:pPr marL="165100" indent="-165100">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remains undecidable</a:t>
            </a:r>
            <a:endParaRPr lang="en-US" sz="1500" dirty="0"/>
          </a:p>
          <a:p>
            <a:pPr marL="165100" indent="-165100">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scope is warrantable</a:t>
            </a:r>
            <a:endParaRPr lang="en-US" sz="1500" dirty="0"/>
          </a:p>
          <a:p>
            <a:pPr marL="165100" indent="-165100" algn="l">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evidence was used</a:t>
            </a:r>
            <a:endParaRPr lang="en-US" sz="1500" dirty="0"/>
          </a:p>
          <a:p>
            <a:pPr marL="165100" indent="-165100" algn="l">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rules and authority applied</a:t>
            </a:r>
            <a:endParaRPr lang="en-US" sz="1500" dirty="0"/>
          </a:p>
          <a:p>
            <a:pPr marL="165100" indent="-165100" algn="l">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Where liability is bounded</a:t>
            </a:r>
            <a:endParaRPr lang="en-US" sz="1500" dirty="0"/>
          </a:p>
          <a:p>
            <a:pPr marL="165100" indent="-165100" algn="l">
              <a:spcAft>
                <a:spcPts val="700"/>
              </a:spcAft>
              <a:buSzPct val="100000"/>
              <a:buChar char="•"/>
            </a:pPr>
            <a:r>
              <a:rPr lang="en-US" sz="1500" dirty="0">
                <a:solidFill>
                  <a:srgbClr val="C9CDD3"/>
                </a:solidFill>
                <a:latin typeface="Arial" pitchFamily="34" charset="0"/>
                <a:ea typeface="Arial" pitchFamily="34" charset="-122"/>
                <a:cs typeface="Arial" pitchFamily="34" charset="-120"/>
              </a:rPr>
              <a:t>What the institution may do next</a:t>
            </a:r>
            <a:endParaRPr lang="en-US" sz="1500" dirty="0"/>
          </a:p>
        </p:txBody>
      </p:sp>
      <p:sp>
        <p:nvSpPr>
          <p:cNvPr id="8" name="Text 6"/>
          <p:cNvSpPr/>
          <p:nvPr/>
        </p:nvSpPr>
        <p:spPr>
          <a:xfrm>
            <a:off x="822960" y="5760720"/>
            <a:ext cx="10607040" cy="548640"/>
          </a:xfrm>
          <a:prstGeom prst="rect">
            <a:avLst/>
          </a:prstGeom>
          <a:noFill/>
          <a:ln/>
        </p:spPr>
        <p:txBody>
          <a:bodyPr wrap="square" lIns="0" tIns="0" rIns="0" bIns="0" rtlCol="0" anchor="ctr"/>
          <a:lstStyle/>
          <a:p>
            <a:pPr marL="0" indent="0" algn="l">
              <a:buNone/>
            </a:pPr>
            <a:r>
              <a:rPr lang="en-US" sz="1800" b="1" dirty="0">
                <a:solidFill>
                  <a:srgbClr val="FFFFFF"/>
                </a:solidFill>
                <a:latin typeface="Arial" pitchFamily="34" charset="0"/>
                <a:ea typeface="Arial" pitchFamily="34" charset="-122"/>
                <a:cs typeface="Arial" pitchFamily="34" charset="-120"/>
              </a:rPr>
              <a:t>Institutions need records, </a:t>
            </a:r>
            <a:r>
              <a:rPr lang="en-US" sz="1800" b="1" dirty="0">
                <a:solidFill>
                  <a:srgbClr val="C0452A"/>
                </a:solidFill>
                <a:latin typeface="Arial" pitchFamily="34" charset="0"/>
                <a:ea typeface="Arial" pitchFamily="34" charset="-122"/>
                <a:cs typeface="Arial" pitchFamily="34" charset="-120"/>
              </a:rPr>
              <a:t>not chat transcripts.</a:t>
            </a:r>
            <a:endParaRPr lang="en-US" sz="1800" dirty="0"/>
          </a:p>
        </p:txBody>
      </p:sp>
      <p:pic>
        <p:nvPicPr>
          <p:cNvPr id="9" name="Image 0" descr="/home/claude/deck/spork-muted.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9AA0AA"/>
                </a:solidFill>
                <a:latin typeface="Arial" pitchFamily="34" charset="0"/>
                <a:ea typeface="Arial" pitchFamily="34" charset="-122"/>
                <a:cs typeface="Arial" pitchFamily="34" charset="-120"/>
              </a:rPr>
              <a:t>Runcible</a:t>
            </a:r>
            <a:endParaRPr lang="en-US" sz="1100" dirty="0"/>
          </a:p>
        </p:txBody>
      </p:sp>
      <p:sp>
        <p:nvSpPr>
          <p:cNvPr id="11" name="Text 4">
            <a:extLst>
              <a:ext uri="{FF2B5EF4-FFF2-40B4-BE49-F238E27FC236}">
                <a16:creationId xmlns:a16="http://schemas.microsoft.com/office/drawing/2014/main" id="{F2D368C6-A618-5945-AF6B-EA42D5C32DF2}"/>
              </a:ext>
            </a:extLst>
          </p:cNvPr>
          <p:cNvSpPr/>
          <p:nvPr/>
        </p:nvSpPr>
        <p:spPr>
          <a:xfrm>
            <a:off x="822960" y="3172968"/>
            <a:ext cx="2351602" cy="731520"/>
          </a:xfrm>
          <a:prstGeom prst="roundRect">
            <a:avLst>
              <a:gd name="adj" fmla="val 11429"/>
            </a:avLst>
          </a:prstGeom>
          <a:solidFill>
            <a:srgbClr val="FFFFFF"/>
          </a:solidFill>
          <a:ln w="12700">
            <a:solidFill>
              <a:srgbClr val="CBD5E1"/>
            </a:solidFill>
          </a:ln>
        </p:spPr>
        <p:txBody>
          <a:bodyPr wrap="square" lIns="1016" tIns="1016" rIns="1016" bIns="1016" rtlCol="0" anchor="ctr">
            <a:normAutofit/>
          </a:bodyPr>
          <a:lstStyle/>
          <a:p>
            <a:pPr marL="0" indent="0" algn="ctr">
              <a:buNone/>
            </a:pPr>
            <a:r>
              <a:rPr lang="en-US" b="1" dirty="0">
                <a:solidFill>
                  <a:srgbClr val="0B1220"/>
                </a:solidFill>
                <a:latin typeface="Aptos" pitchFamily="34" charset="0"/>
                <a:ea typeface="Aptos" pitchFamily="34" charset="-122"/>
                <a:cs typeface="Aptos" pitchFamily="34" charset="-120"/>
              </a:rPr>
              <a:t>MODEL RESPONSE</a:t>
            </a:r>
            <a:endParaRPr lang="en-US" dirty="0"/>
          </a:p>
          <a:p>
            <a:pPr marL="0" indent="0" algn="ctr">
              <a:buNone/>
            </a:pPr>
            <a:r>
              <a:rPr lang="en-US" sz="1600" b="1" dirty="0">
                <a:solidFill>
                  <a:srgbClr val="0B1220"/>
                </a:solidFill>
                <a:latin typeface="Aptos" pitchFamily="34" charset="0"/>
                <a:ea typeface="Aptos" pitchFamily="34" charset="-122"/>
                <a:cs typeface="Aptos" pitchFamily="34" charset="-120"/>
              </a:rPr>
              <a:t>What the AI said</a:t>
            </a:r>
            <a:endParaRPr lang="en-US" sz="1600" dirty="0"/>
          </a:p>
        </p:txBody>
      </p:sp>
      <p:sp>
        <p:nvSpPr>
          <p:cNvPr id="12" name="Text 4">
            <a:extLst>
              <a:ext uri="{FF2B5EF4-FFF2-40B4-BE49-F238E27FC236}">
                <a16:creationId xmlns:a16="http://schemas.microsoft.com/office/drawing/2014/main" id="{2C78247B-7F92-DB4C-94F4-5560B70339C5}"/>
              </a:ext>
            </a:extLst>
          </p:cNvPr>
          <p:cNvSpPr/>
          <p:nvPr/>
        </p:nvSpPr>
        <p:spPr>
          <a:xfrm>
            <a:off x="3723454" y="3172968"/>
            <a:ext cx="2880360" cy="1268731"/>
          </a:xfrm>
          <a:prstGeom prst="roundRect">
            <a:avLst>
              <a:gd name="adj" fmla="val 11429"/>
            </a:avLst>
          </a:prstGeom>
          <a:solidFill>
            <a:srgbClr val="FFFFFF"/>
          </a:solidFill>
          <a:ln w="12700">
            <a:solidFill>
              <a:srgbClr val="CBD5E1"/>
            </a:solidFill>
          </a:ln>
        </p:spPr>
        <p:txBody>
          <a:bodyPr wrap="square" lIns="1016" tIns="1016" rIns="1016" bIns="1016" rtlCol="0" anchor="ctr">
            <a:normAutofit fontScale="85000" lnSpcReduction="20000"/>
          </a:bodyPr>
          <a:lstStyle/>
          <a:p>
            <a:pPr algn="ctr"/>
            <a:r>
              <a:rPr lang="en-US" sz="2100" b="1" dirty="0">
                <a:latin typeface="Aptos" pitchFamily="34" charset="0"/>
                <a:ea typeface="Aptos" pitchFamily="34" charset="-122"/>
                <a:cs typeface="Aptos" pitchFamily="34" charset="-120"/>
              </a:rPr>
              <a:t>DECIDABILITY RECORD</a:t>
            </a:r>
          </a:p>
          <a:p>
            <a:pPr algn="ctr"/>
            <a:endParaRPr lang="en-US" sz="1600" dirty="0"/>
          </a:p>
          <a:p>
            <a:pPr algn="ctr"/>
            <a:r>
              <a:rPr lang="en-US" sz="1600" b="1" dirty="0">
                <a:latin typeface="Aptos" pitchFamily="34" charset="0"/>
                <a:ea typeface="Aptos" pitchFamily="34" charset="-122"/>
                <a:cs typeface="Aptos" pitchFamily="34" charset="-120"/>
              </a:rPr>
              <a:t>What happened, what was tested, what failed, what survived, what remains unresolved, and what the institution may do next.</a:t>
            </a:r>
            <a:endParaRPr lang="en-US" sz="1600" dirty="0"/>
          </a:p>
        </p:txBody>
      </p:sp>
      <p:sp>
        <p:nvSpPr>
          <p:cNvPr id="13" name="Chevron 12">
            <a:extLst>
              <a:ext uri="{FF2B5EF4-FFF2-40B4-BE49-F238E27FC236}">
                <a16:creationId xmlns:a16="http://schemas.microsoft.com/office/drawing/2014/main" id="{1A8FC848-38D0-0949-83EF-EBF300BE8996}"/>
              </a:ext>
            </a:extLst>
          </p:cNvPr>
          <p:cNvSpPr/>
          <p:nvPr/>
        </p:nvSpPr>
        <p:spPr>
          <a:xfrm>
            <a:off x="3349958" y="3378090"/>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Text 14">
            <a:extLst>
              <a:ext uri="{FF2B5EF4-FFF2-40B4-BE49-F238E27FC236}">
                <a16:creationId xmlns:a16="http://schemas.microsoft.com/office/drawing/2014/main" id="{3A91168E-3BBE-224F-95DE-EFCB7D59A1C4}"/>
              </a:ext>
            </a:extLst>
          </p:cNvPr>
          <p:cNvSpPr/>
          <p:nvPr/>
        </p:nvSpPr>
        <p:spPr>
          <a:xfrm>
            <a:off x="1029727" y="4644296"/>
            <a:ext cx="5013960" cy="658363"/>
          </a:xfrm>
          <a:prstGeom prst="rect">
            <a:avLst/>
          </a:prstGeom>
          <a:noFill/>
          <a:ln/>
        </p:spPr>
        <p:txBody>
          <a:bodyPr wrap="square" lIns="381" tIns="381" rIns="381" bIns="381" rtlCol="0" anchor="t">
            <a:normAutofit/>
          </a:bodyPr>
          <a:lstStyle/>
          <a:p>
            <a:pPr marL="0" indent="0" algn="ctr">
              <a:buNone/>
            </a:pPr>
            <a:r>
              <a:rPr lang="en-US" sz="1650" b="1" dirty="0">
                <a:solidFill>
                  <a:schemeClr val="bg1">
                    <a:lumMod val="65000"/>
                  </a:schemeClr>
                </a:solidFill>
                <a:latin typeface="Aptos" pitchFamily="34" charset="0"/>
                <a:ea typeface="Aptos" pitchFamily="34" charset="-122"/>
                <a:cs typeface="Aptos" pitchFamily="34" charset="-120"/>
              </a:rPr>
              <a:t>The record is what managers, auditors, lawyers, insurers, and regulators can inspect.</a:t>
            </a:r>
            <a:endParaRPr lang="en-US" sz="1650" dirty="0">
              <a:solidFill>
                <a:schemeClr val="bg1">
                  <a:lumMod val="6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 – THE MECHANISM</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Runcible gives AI a qualified work identity.</a:t>
            </a:r>
            <a:endParaRPr lang="en-US" sz="3100" dirty="0"/>
          </a:p>
        </p:txBody>
      </p:sp>
      <p:sp>
        <p:nvSpPr>
          <p:cNvPr id="4" name="Text 2"/>
          <p:cNvSpPr/>
          <p:nvPr/>
        </p:nvSpPr>
        <p:spPr>
          <a:xfrm>
            <a:off x="822960" y="2148840"/>
            <a:ext cx="4937760" cy="3703320"/>
          </a:xfrm>
          <a:prstGeom prst="rect">
            <a:avLst/>
          </a:prstGeom>
          <a:noFill/>
          <a:ln/>
        </p:spPr>
        <p:txBody>
          <a:bodyPr wrap="square" lIns="0" tIns="0" rIns="0" bIns="0" rtlCol="0" anchor="t"/>
          <a:lstStyle/>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Role and scope</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Permissions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Evidence boundaries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Authority limits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Supervision and escalation</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Audit duties and liability boundaries</a:t>
            </a:r>
            <a:endParaRPr lang="en-US" sz="1500" dirty="0"/>
          </a:p>
        </p:txBody>
      </p:sp>
      <p:sp>
        <p:nvSpPr>
          <p:cNvPr id="5" name="Shape 3"/>
          <p:cNvSpPr/>
          <p:nvPr/>
        </p:nvSpPr>
        <p:spPr>
          <a:xfrm>
            <a:off x="6492240" y="2103120"/>
            <a:ext cx="4572000" cy="2066544"/>
          </a:xfrm>
          <a:prstGeom prst="roundRect">
            <a:avLst>
              <a:gd name="adj" fmla="val 2667"/>
            </a:avLst>
          </a:prstGeom>
          <a:solidFill>
            <a:srgbClr val="F4F4F2"/>
          </a:solidFill>
          <a:ln/>
          <a:effectLst>
            <a:outerShdw blurRad="88900" dist="38100" dir="5400000" algn="bl" rotWithShape="0">
              <a:srgbClr val="000000">
                <a:alpha val="10000"/>
              </a:srgbClr>
            </a:outerShdw>
          </a:effectLst>
        </p:spPr>
      </p:sp>
      <p:sp>
        <p:nvSpPr>
          <p:cNvPr id="6" name="Text 4"/>
          <p:cNvSpPr/>
          <p:nvPr/>
        </p:nvSpPr>
        <p:spPr>
          <a:xfrm>
            <a:off x="6812280" y="2331720"/>
            <a:ext cx="3657600" cy="274320"/>
          </a:xfrm>
          <a:prstGeom prst="rect">
            <a:avLst/>
          </a:prstGeom>
          <a:noFill/>
          <a:ln/>
        </p:spPr>
        <p:txBody>
          <a:bodyPr wrap="square" lIns="0" tIns="0" rIns="0" bIns="0" rtlCol="0" anchor="ctr"/>
          <a:lstStyle/>
          <a:p>
            <a:pPr marL="0" indent="0">
              <a:buNone/>
            </a:pPr>
            <a:r>
              <a:rPr lang="en-US" sz="1100" b="1" kern="0" spc="100" dirty="0">
                <a:solidFill>
                  <a:srgbClr val="C0452A"/>
                </a:solidFill>
                <a:latin typeface="Arial" pitchFamily="34" charset="0"/>
                <a:ea typeface="Arial" pitchFamily="34" charset="-122"/>
                <a:cs typeface="Arial" pitchFamily="34" charset="-120"/>
              </a:rPr>
              <a:t>ROLE CARD</a:t>
            </a:r>
            <a:endParaRPr lang="en-US" sz="1100" dirty="0"/>
          </a:p>
        </p:txBody>
      </p:sp>
      <p:sp>
        <p:nvSpPr>
          <p:cNvPr id="7" name="Text 5"/>
          <p:cNvSpPr/>
          <p:nvPr/>
        </p:nvSpPr>
        <p:spPr>
          <a:xfrm>
            <a:off x="6812280" y="2697480"/>
            <a:ext cx="4023360" cy="2011680"/>
          </a:xfrm>
          <a:prstGeom prst="rect">
            <a:avLst/>
          </a:prstGeom>
          <a:noFill/>
          <a:ln/>
        </p:spPr>
        <p:txBody>
          <a:bodyPr wrap="square" lIns="0" tIns="0" rIns="0" bIns="0" rtlCol="0" anchor="t"/>
          <a:lstStyle/>
          <a:p>
            <a:pPr marL="0" indent="0">
              <a:lnSpc>
                <a:spcPct val="125000"/>
              </a:lnSpc>
              <a:buNone/>
            </a:pPr>
            <a:r>
              <a:rPr lang="en-US" sz="1400" b="1" dirty="0">
                <a:solidFill>
                  <a:srgbClr val="16181D"/>
                </a:solidFill>
                <a:latin typeface="Arial" pitchFamily="34" charset="0"/>
                <a:ea typeface="Arial" pitchFamily="34" charset="-122"/>
                <a:cs typeface="Arial" pitchFamily="34" charset="-120"/>
              </a:rPr>
              <a:t>Role:  </a:t>
            </a:r>
            <a:r>
              <a:rPr lang="en-US" sz="1400" dirty="0">
                <a:solidFill>
                  <a:srgbClr val="3A3E45"/>
                </a:solidFill>
                <a:latin typeface="Arial" pitchFamily="34" charset="0"/>
                <a:ea typeface="Arial" pitchFamily="34" charset="-122"/>
                <a:cs typeface="Arial" pitchFamily="34" charset="-120"/>
              </a:rPr>
              <a:t>Claims Review Assistant</a:t>
            </a:r>
            <a:endParaRPr lang="en-US" sz="1400" dirty="0"/>
          </a:p>
          <a:p>
            <a:pPr marL="0" indent="0">
              <a:lnSpc>
                <a:spcPct val="125000"/>
              </a:lnSpc>
              <a:buNone/>
            </a:pPr>
            <a:r>
              <a:rPr lang="en-US" sz="1400" b="1" dirty="0">
                <a:solidFill>
                  <a:srgbClr val="16181D"/>
                </a:solidFill>
                <a:latin typeface="Arial" pitchFamily="34" charset="0"/>
                <a:ea typeface="Arial" pitchFamily="34" charset="-122"/>
                <a:cs typeface="Arial" pitchFamily="34" charset="-120"/>
              </a:rPr>
              <a:t>Scope:  </a:t>
            </a:r>
            <a:r>
              <a:rPr lang="en-US" sz="1400" dirty="0">
                <a:solidFill>
                  <a:srgbClr val="3A3E45"/>
                </a:solidFill>
                <a:latin typeface="Arial" pitchFamily="34" charset="0"/>
                <a:ea typeface="Arial" pitchFamily="34" charset="-122"/>
                <a:cs typeface="Arial" pitchFamily="34" charset="-120"/>
              </a:rPr>
              <a:t>Coverage evidence review</a:t>
            </a:r>
            <a:endParaRPr lang="en-US" sz="1400" dirty="0"/>
          </a:p>
          <a:p>
            <a:pPr marL="0" indent="0">
              <a:lnSpc>
                <a:spcPct val="125000"/>
              </a:lnSpc>
              <a:buNone/>
            </a:pPr>
            <a:r>
              <a:rPr lang="en-US" sz="1400" b="1" dirty="0">
                <a:solidFill>
                  <a:srgbClr val="16181D"/>
                </a:solidFill>
                <a:latin typeface="Arial" pitchFamily="34" charset="0"/>
                <a:ea typeface="Arial" pitchFamily="34" charset="-122"/>
                <a:cs typeface="Arial" pitchFamily="34" charset="-120"/>
              </a:rPr>
              <a:t>Cannot:  </a:t>
            </a:r>
            <a:r>
              <a:rPr lang="en-US" sz="1400" dirty="0">
                <a:solidFill>
                  <a:srgbClr val="3A3E45"/>
                </a:solidFill>
                <a:latin typeface="Arial" pitchFamily="34" charset="0"/>
                <a:ea typeface="Arial" pitchFamily="34" charset="-122"/>
                <a:cs typeface="Arial" pitchFamily="34" charset="-120"/>
              </a:rPr>
              <a:t>Deny a claim or bind the insurer</a:t>
            </a:r>
            <a:endParaRPr lang="en-US" sz="1400" dirty="0"/>
          </a:p>
          <a:p>
            <a:pPr marL="0" indent="0">
              <a:lnSpc>
                <a:spcPct val="125000"/>
              </a:lnSpc>
              <a:buNone/>
            </a:pPr>
            <a:r>
              <a:rPr lang="en-US" sz="1400" b="1" dirty="0">
                <a:solidFill>
                  <a:srgbClr val="16181D"/>
                </a:solidFill>
                <a:latin typeface="Arial" pitchFamily="34" charset="0"/>
                <a:ea typeface="Arial" pitchFamily="34" charset="-122"/>
                <a:cs typeface="Arial" pitchFamily="34" charset="-120"/>
              </a:rPr>
              <a:t>Must escalate:  </a:t>
            </a:r>
            <a:r>
              <a:rPr lang="en-US" sz="1400" dirty="0">
                <a:solidFill>
                  <a:srgbClr val="3A3E45"/>
                </a:solidFill>
                <a:latin typeface="Arial" pitchFamily="34" charset="0"/>
                <a:ea typeface="Arial" pitchFamily="34" charset="-122"/>
                <a:cs typeface="Arial" pitchFamily="34" charset="-120"/>
              </a:rPr>
              <a:t>Ambiguity or authority gap</a:t>
            </a:r>
            <a:endParaRPr lang="en-US" sz="1400" dirty="0"/>
          </a:p>
          <a:p>
            <a:pPr marL="0" indent="0">
              <a:lnSpc>
                <a:spcPct val="125000"/>
              </a:lnSpc>
              <a:buNone/>
            </a:pPr>
            <a:r>
              <a:rPr lang="en-US" sz="1400" b="1" dirty="0">
                <a:solidFill>
                  <a:srgbClr val="16181D"/>
                </a:solidFill>
                <a:latin typeface="Arial" pitchFamily="34" charset="0"/>
                <a:ea typeface="Arial" pitchFamily="34" charset="-122"/>
                <a:cs typeface="Arial" pitchFamily="34" charset="-120"/>
              </a:rPr>
              <a:t>Record:  </a:t>
            </a:r>
            <a:r>
              <a:rPr lang="en-US" sz="1400" dirty="0">
                <a:solidFill>
                  <a:srgbClr val="3A3E45"/>
                </a:solidFill>
                <a:latin typeface="Arial" pitchFamily="34" charset="0"/>
                <a:ea typeface="Arial" pitchFamily="34" charset="-122"/>
                <a:cs typeface="Arial" pitchFamily="34" charset="-120"/>
              </a:rPr>
              <a:t>Decidability Record required</a:t>
            </a:r>
            <a:endParaRPr lang="en-US" sz="1400" dirty="0"/>
          </a:p>
        </p:txBody>
      </p:sp>
      <p:sp>
        <p:nvSpPr>
          <p:cNvPr id="8" name="Text 6"/>
          <p:cNvSpPr/>
          <p:nvPr/>
        </p:nvSpPr>
        <p:spPr>
          <a:xfrm>
            <a:off x="822960" y="5394960"/>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Runcible doesn’t make AI human. </a:t>
            </a:r>
            <a:r>
              <a:rPr lang="en-US" sz="1800" b="1" dirty="0">
                <a:solidFill>
                  <a:srgbClr val="C0452A"/>
                </a:solidFill>
                <a:latin typeface="Arial" pitchFamily="34" charset="0"/>
                <a:ea typeface="Arial" pitchFamily="34" charset="-122"/>
                <a:cs typeface="Arial" pitchFamily="34" charset="-120"/>
              </a:rPr>
              <a:t>It makes AI institutionally employable.</a:t>
            </a:r>
            <a:endParaRPr lang="en-US" sz="1800" dirty="0"/>
          </a:p>
        </p:txBody>
      </p:sp>
      <p:pic>
        <p:nvPicPr>
          <p:cNvPr id="9"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1" name="Text 26">
            <a:extLst>
              <a:ext uri="{FF2B5EF4-FFF2-40B4-BE49-F238E27FC236}">
                <a16:creationId xmlns:a16="http://schemas.microsoft.com/office/drawing/2014/main" id="{63C924E6-2E58-5C4D-9F52-5436A8BD2F25}"/>
              </a:ext>
            </a:extLst>
          </p:cNvPr>
          <p:cNvSpPr/>
          <p:nvPr/>
        </p:nvSpPr>
        <p:spPr>
          <a:xfrm>
            <a:off x="594360" y="4468203"/>
            <a:ext cx="10058400" cy="329184"/>
          </a:xfrm>
          <a:prstGeom prst="rect">
            <a:avLst/>
          </a:prstGeom>
          <a:noFill/>
          <a:ln/>
        </p:spPr>
        <p:txBody>
          <a:bodyPr wrap="square" lIns="381" tIns="381" rIns="381" bIns="381" rtlCol="0" anchor="t">
            <a:normAutofit/>
          </a:bodyPr>
          <a:lstStyle/>
          <a:p>
            <a:pPr marL="0" indent="0" algn="ctr">
              <a:buNone/>
            </a:pPr>
            <a:r>
              <a:rPr lang="en-US" sz="1650" b="1" dirty="0">
                <a:solidFill>
                  <a:schemeClr val="bg1">
                    <a:lumMod val="50000"/>
                  </a:schemeClr>
                </a:solidFill>
                <a:latin typeface="Aptos" pitchFamily="34" charset="0"/>
                <a:ea typeface="Aptos" pitchFamily="34" charset="-122"/>
                <a:cs typeface="Aptos" pitchFamily="34" charset="-120"/>
              </a:rPr>
              <a:t>This is the difference between an unbounded assistant and a governed institutional service.</a:t>
            </a:r>
            <a:endParaRPr lang="en-US" sz="1650" dirty="0">
              <a:solidFill>
                <a:schemeClr val="bg1">
                  <a:lumMod val="5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 – THE MECHANISM - WHERE RUNCIBLE SITS</a:t>
            </a:r>
            <a:endParaRPr lang="en-US" sz="1200" dirty="0"/>
          </a:p>
        </p:txBody>
      </p:sp>
      <p:sp useBgFill="1">
        <p:nvSpPr>
          <p:cNvPr id="3" name="Text 1"/>
          <p:cNvSpPr/>
          <p:nvPr/>
        </p:nvSpPr>
        <p:spPr>
          <a:xfrm>
            <a:off x="822960" y="1024128"/>
            <a:ext cx="10607040" cy="914400"/>
          </a:xfrm>
          <a:prstGeom prst="rect">
            <a:avLst/>
          </a:prstGeom>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Runcible qualifies foundation-model output.</a:t>
            </a:r>
            <a:endParaRPr lang="en-US" sz="3100" dirty="0"/>
          </a:p>
        </p:txBody>
      </p:sp>
      <p:sp>
        <p:nvSpPr>
          <p:cNvPr id="4" name="Text 2"/>
          <p:cNvSpPr/>
          <p:nvPr/>
        </p:nvSpPr>
        <p:spPr>
          <a:xfrm>
            <a:off x="822960" y="2331720"/>
            <a:ext cx="2651760" cy="457200"/>
          </a:xfrm>
          <a:prstGeom prst="rect">
            <a:avLst/>
          </a:prstGeom>
          <a:noFill/>
          <a:ln/>
        </p:spPr>
        <p:txBody>
          <a:bodyPr wrap="square" lIns="0" tIns="0" rIns="0" bIns="0" rtlCol="0" anchor="ctr"/>
          <a:lstStyle/>
          <a:p>
            <a:pPr marL="0" indent="0" algn="ctr">
              <a:buNone/>
            </a:pPr>
            <a:r>
              <a:rPr lang="en-US" sz="1800" b="1" dirty="0">
                <a:solidFill>
                  <a:srgbClr val="16181D"/>
                </a:solidFill>
                <a:latin typeface="Arial" pitchFamily="34" charset="0"/>
                <a:ea typeface="Arial" pitchFamily="34" charset="-122"/>
                <a:cs typeface="Arial" pitchFamily="34" charset="-120"/>
              </a:rPr>
              <a:t>Foundation Models</a:t>
            </a:r>
            <a:endParaRPr lang="en-US" sz="1800" dirty="0"/>
          </a:p>
        </p:txBody>
      </p:sp>
      <p:sp>
        <p:nvSpPr>
          <p:cNvPr id="5" name="Text 3"/>
          <p:cNvSpPr/>
          <p:nvPr/>
        </p:nvSpPr>
        <p:spPr>
          <a:xfrm>
            <a:off x="822960" y="2770632"/>
            <a:ext cx="2651760" cy="365760"/>
          </a:xfrm>
          <a:prstGeom prst="rect">
            <a:avLst/>
          </a:prstGeom>
          <a:noFill/>
          <a:ln/>
        </p:spPr>
        <p:txBody>
          <a:bodyPr wrap="square" lIns="0" tIns="0" rIns="0" bIns="0" rtlCol="0" anchor="t"/>
          <a:lstStyle/>
          <a:p>
            <a:pPr marL="0" indent="0" algn="ctr">
              <a:buNone/>
            </a:pPr>
            <a:r>
              <a:rPr lang="en-US" sz="1250" dirty="0">
                <a:solidFill>
                  <a:srgbClr val="8A8F98"/>
                </a:solidFill>
                <a:latin typeface="Arial" pitchFamily="34" charset="0"/>
                <a:ea typeface="Arial" pitchFamily="34" charset="-122"/>
                <a:cs typeface="Arial" pitchFamily="34" charset="-120"/>
              </a:rPr>
              <a:t>generate hypotheses</a:t>
            </a:r>
            <a:endParaRPr lang="en-US" sz="1250" dirty="0"/>
          </a:p>
        </p:txBody>
      </p:sp>
      <p:sp>
        <p:nvSpPr>
          <p:cNvPr id="6" name="Shape 4"/>
          <p:cNvSpPr/>
          <p:nvPr/>
        </p:nvSpPr>
        <p:spPr>
          <a:xfrm>
            <a:off x="3630150" y="2578608"/>
            <a:ext cx="984388" cy="0"/>
          </a:xfrm>
          <a:prstGeom prst="line">
            <a:avLst/>
          </a:prstGeom>
          <a:noFill/>
          <a:ln w="34925">
            <a:solidFill>
              <a:srgbClr val="C0452A"/>
            </a:solidFill>
            <a:prstDash val="solid"/>
            <a:tailEnd type="triangle"/>
          </a:ln>
        </p:spPr>
      </p:sp>
      <p:sp>
        <p:nvSpPr>
          <p:cNvPr id="7" name="Text 5"/>
          <p:cNvSpPr/>
          <p:nvPr/>
        </p:nvSpPr>
        <p:spPr>
          <a:xfrm>
            <a:off x="4769968" y="2331720"/>
            <a:ext cx="2651760" cy="457200"/>
          </a:xfrm>
          <a:prstGeom prst="rect">
            <a:avLst/>
          </a:prstGeom>
          <a:noFill/>
          <a:ln/>
        </p:spPr>
        <p:txBody>
          <a:bodyPr wrap="square" lIns="0" tIns="0" rIns="0" bIns="0" rtlCol="0" anchor="ctr"/>
          <a:lstStyle/>
          <a:p>
            <a:pPr marL="0" indent="0" algn="ctr">
              <a:buNone/>
            </a:pPr>
            <a:r>
              <a:rPr lang="en-US" sz="1800" b="1" dirty="0">
                <a:solidFill>
                  <a:srgbClr val="C0452A"/>
                </a:solidFill>
                <a:latin typeface="Arial" pitchFamily="34" charset="0"/>
                <a:ea typeface="Arial" pitchFamily="34" charset="-122"/>
                <a:cs typeface="Arial" pitchFamily="34" charset="-120"/>
              </a:rPr>
              <a:t>Runcible</a:t>
            </a:r>
            <a:endParaRPr lang="en-US" sz="1800" dirty="0"/>
          </a:p>
        </p:txBody>
      </p:sp>
      <p:sp>
        <p:nvSpPr>
          <p:cNvPr id="8" name="Text 6"/>
          <p:cNvSpPr/>
          <p:nvPr/>
        </p:nvSpPr>
        <p:spPr>
          <a:xfrm>
            <a:off x="4769968" y="2770632"/>
            <a:ext cx="2651760" cy="365760"/>
          </a:xfrm>
          <a:prstGeom prst="rect">
            <a:avLst/>
          </a:prstGeom>
          <a:noFill/>
          <a:ln/>
        </p:spPr>
        <p:txBody>
          <a:bodyPr wrap="square" lIns="0" tIns="0" rIns="0" bIns="0" rtlCol="0" anchor="t"/>
          <a:lstStyle/>
          <a:p>
            <a:pPr marL="0" indent="0" algn="ctr">
              <a:buNone/>
            </a:pPr>
            <a:r>
              <a:rPr lang="en-US" sz="1250" dirty="0">
                <a:solidFill>
                  <a:srgbClr val="8A8F98"/>
                </a:solidFill>
                <a:latin typeface="Arial" pitchFamily="34" charset="0"/>
                <a:ea typeface="Arial" pitchFamily="34" charset="-122"/>
                <a:cs typeface="Arial" pitchFamily="34" charset="-120"/>
              </a:rPr>
              <a:t>adjudicates &amp; qualifies</a:t>
            </a:r>
            <a:endParaRPr lang="en-US" sz="1250" dirty="0"/>
          </a:p>
        </p:txBody>
      </p:sp>
      <p:sp>
        <p:nvSpPr>
          <p:cNvPr id="9" name="Shape 7"/>
          <p:cNvSpPr/>
          <p:nvPr/>
        </p:nvSpPr>
        <p:spPr>
          <a:xfrm>
            <a:off x="7577157" y="2578608"/>
            <a:ext cx="984388" cy="0"/>
          </a:xfrm>
          <a:prstGeom prst="line">
            <a:avLst/>
          </a:prstGeom>
          <a:noFill/>
          <a:ln w="34925">
            <a:solidFill>
              <a:srgbClr val="C0452A"/>
            </a:solidFill>
            <a:prstDash val="solid"/>
            <a:tailEnd type="triangle"/>
          </a:ln>
        </p:spPr>
      </p:sp>
      <p:sp>
        <p:nvSpPr>
          <p:cNvPr id="10" name="Text 8"/>
          <p:cNvSpPr/>
          <p:nvPr/>
        </p:nvSpPr>
        <p:spPr>
          <a:xfrm>
            <a:off x="8716975" y="2331720"/>
            <a:ext cx="2651760" cy="457200"/>
          </a:xfrm>
          <a:prstGeom prst="rect">
            <a:avLst/>
          </a:prstGeom>
          <a:noFill/>
          <a:ln/>
        </p:spPr>
        <p:txBody>
          <a:bodyPr wrap="square" lIns="0" tIns="0" rIns="0" bIns="0" rtlCol="0" anchor="ctr"/>
          <a:lstStyle/>
          <a:p>
            <a:pPr marL="0" indent="0" algn="ctr">
              <a:buNone/>
            </a:pPr>
            <a:r>
              <a:rPr lang="en-US" sz="1800" b="1" dirty="0">
                <a:solidFill>
                  <a:srgbClr val="16181D"/>
                </a:solidFill>
                <a:latin typeface="Arial" pitchFamily="34" charset="0"/>
                <a:ea typeface="Arial" pitchFamily="34" charset="-122"/>
                <a:cs typeface="Arial" pitchFamily="34" charset="-120"/>
              </a:rPr>
              <a:t>Institutions</a:t>
            </a:r>
            <a:endParaRPr lang="en-US" sz="1800" dirty="0"/>
          </a:p>
        </p:txBody>
      </p:sp>
      <p:sp>
        <p:nvSpPr>
          <p:cNvPr id="11" name="Text 9"/>
          <p:cNvSpPr/>
          <p:nvPr/>
        </p:nvSpPr>
        <p:spPr>
          <a:xfrm>
            <a:off x="8716975" y="2770632"/>
            <a:ext cx="2651760" cy="365760"/>
          </a:xfrm>
          <a:prstGeom prst="rect">
            <a:avLst/>
          </a:prstGeom>
          <a:noFill/>
          <a:ln/>
        </p:spPr>
        <p:txBody>
          <a:bodyPr wrap="square" lIns="0" tIns="0" rIns="0" bIns="0" rtlCol="0" anchor="t"/>
          <a:lstStyle/>
          <a:p>
            <a:pPr marL="0" indent="0" algn="ctr">
              <a:buNone/>
            </a:pPr>
            <a:r>
              <a:rPr lang="en-US" sz="1250" dirty="0">
                <a:solidFill>
                  <a:srgbClr val="8A8F98"/>
                </a:solidFill>
                <a:latin typeface="Arial" pitchFamily="34" charset="0"/>
                <a:ea typeface="Arial" pitchFamily="34" charset="-122"/>
                <a:cs typeface="Arial" pitchFamily="34" charset="-120"/>
              </a:rPr>
              <a:t>review, certify, act</a:t>
            </a:r>
            <a:endParaRPr lang="en-US" sz="1250" dirty="0"/>
          </a:p>
        </p:txBody>
      </p:sp>
      <p:sp>
        <p:nvSpPr>
          <p:cNvPr id="12" name="Shape 10"/>
          <p:cNvSpPr/>
          <p:nvPr/>
        </p:nvSpPr>
        <p:spPr>
          <a:xfrm>
            <a:off x="807872" y="4454611"/>
            <a:ext cx="10545775" cy="0"/>
          </a:xfrm>
          <a:prstGeom prst="line">
            <a:avLst/>
          </a:prstGeom>
          <a:noFill/>
          <a:ln w="12700">
            <a:solidFill>
              <a:srgbClr val="D7D7D4"/>
            </a:solidFill>
            <a:prstDash val="solid"/>
          </a:ln>
        </p:spPr>
      </p:sp>
      <p:sp>
        <p:nvSpPr>
          <p:cNvPr id="13" name="Text 11"/>
          <p:cNvSpPr/>
          <p:nvPr/>
        </p:nvSpPr>
        <p:spPr>
          <a:xfrm>
            <a:off x="822960" y="4590289"/>
            <a:ext cx="10515600" cy="548640"/>
          </a:xfrm>
          <a:prstGeom prst="rect">
            <a:avLst/>
          </a:prstGeom>
          <a:noFill/>
          <a:ln/>
        </p:spPr>
        <p:txBody>
          <a:bodyPr wrap="square" lIns="0" tIns="0" rIns="0" bIns="0" rtlCol="0" anchor="ctr"/>
          <a:lstStyle/>
          <a:p>
            <a:pPr marL="0" indent="0">
              <a:buNone/>
            </a:pPr>
            <a:r>
              <a:rPr lang="en-US" sz="1550" b="1" dirty="0">
                <a:solidFill>
                  <a:srgbClr val="16181D"/>
                </a:solidFill>
                <a:latin typeface="Arial" pitchFamily="34" charset="0"/>
                <a:ea typeface="Arial" pitchFamily="34" charset="-122"/>
                <a:cs typeface="Arial" pitchFamily="34" charset="-120"/>
              </a:rPr>
              <a:t>More model capability </a:t>
            </a:r>
            <a:r>
              <a:rPr lang="en-US" sz="1550" dirty="0">
                <a:solidFill>
                  <a:srgbClr val="8A8F98"/>
                </a:solidFill>
                <a:latin typeface="Arial" pitchFamily="34" charset="0"/>
                <a:ea typeface="Arial" pitchFamily="34" charset="-122"/>
                <a:cs typeface="Arial" pitchFamily="34" charset="-120"/>
              </a:rPr>
              <a:t>→ more candidate work.    </a:t>
            </a:r>
            <a:r>
              <a:rPr lang="en-US" sz="1550" b="1" dirty="0">
                <a:solidFill>
                  <a:srgbClr val="16181D"/>
                </a:solidFill>
                <a:latin typeface="Arial" pitchFamily="34" charset="0"/>
                <a:ea typeface="Arial" pitchFamily="34" charset="-122"/>
                <a:cs typeface="Arial" pitchFamily="34" charset="-120"/>
              </a:rPr>
              <a:t>More institutional liability </a:t>
            </a:r>
            <a:r>
              <a:rPr lang="en-US" sz="1550" dirty="0">
                <a:solidFill>
                  <a:srgbClr val="8A8F98"/>
                </a:solidFill>
                <a:latin typeface="Arial" pitchFamily="34" charset="0"/>
                <a:ea typeface="Arial" pitchFamily="34" charset="-122"/>
                <a:cs typeface="Arial" pitchFamily="34" charset="-120"/>
              </a:rPr>
              <a:t>→ more qualification demand.</a:t>
            </a:r>
            <a:endParaRPr lang="en-US" sz="1550" dirty="0"/>
          </a:p>
        </p:txBody>
      </p:sp>
      <p:sp>
        <p:nvSpPr>
          <p:cNvPr id="14" name="Text 12"/>
          <p:cNvSpPr/>
          <p:nvPr/>
        </p:nvSpPr>
        <p:spPr>
          <a:xfrm>
            <a:off x="822960" y="5074920"/>
            <a:ext cx="10607040" cy="548640"/>
          </a:xfrm>
          <a:prstGeom prst="rect">
            <a:avLst/>
          </a:prstGeom>
          <a:noFill/>
          <a:ln/>
        </p:spPr>
        <p:txBody>
          <a:bodyPr wrap="square" lIns="0" tIns="0" rIns="0" bIns="0" rtlCol="0" anchor="ctr"/>
          <a:lstStyle/>
          <a:p>
            <a:pPr marL="0" indent="0" algn="l">
              <a:buNone/>
            </a:pPr>
            <a:r>
              <a:rPr lang="en-US" sz="1800" b="1" dirty="0">
                <a:solidFill>
                  <a:srgbClr val="C0452A"/>
                </a:solidFill>
                <a:latin typeface="Arial" pitchFamily="34" charset="0"/>
                <a:ea typeface="Arial" pitchFamily="34" charset="-122"/>
                <a:cs typeface="Arial" pitchFamily="34" charset="-120"/>
              </a:rPr>
              <a:t>Runcible benefits from both forces.</a:t>
            </a:r>
            <a:endParaRPr lang="en-US" sz="1800" dirty="0"/>
          </a:p>
        </p:txBody>
      </p:sp>
      <p:pic>
        <p:nvPicPr>
          <p:cNvPr id="15"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6" name="Text 13"/>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7" name="Text 2">
            <a:extLst>
              <a:ext uri="{FF2B5EF4-FFF2-40B4-BE49-F238E27FC236}">
                <a16:creationId xmlns:a16="http://schemas.microsoft.com/office/drawing/2014/main" id="{BE05983D-1DC5-0244-92A3-95180CE4251E}"/>
              </a:ext>
            </a:extLst>
          </p:cNvPr>
          <p:cNvSpPr/>
          <p:nvPr/>
        </p:nvSpPr>
        <p:spPr>
          <a:xfrm>
            <a:off x="840946" y="1517162"/>
            <a:ext cx="9612869" cy="412221"/>
          </a:xfrm>
          <a:prstGeom prst="rect">
            <a:avLst/>
          </a:prstGeom>
          <a:noFill/>
          <a:ln/>
        </p:spPr>
        <p:txBody>
          <a:bodyPr wrap="square" lIns="0" tIns="0" rIns="0" bIns="0" rtlCol="0" anchor="ctr">
            <a:normAutofit/>
          </a:bodyPr>
          <a:lstStyle/>
          <a:p>
            <a:pPr marL="0" indent="0">
              <a:buNone/>
            </a:pPr>
            <a:r>
              <a:rPr lang="en-US" sz="1600" dirty="0">
                <a:solidFill>
                  <a:srgbClr val="475569"/>
                </a:solidFill>
                <a:latin typeface="Aptos" pitchFamily="34" charset="0"/>
                <a:ea typeface="Aptos" pitchFamily="34" charset="-122"/>
                <a:cs typeface="Aptos" pitchFamily="34" charset="-120"/>
              </a:rPr>
              <a:t>Foundation models generate. Runcible adjudicates and qualifies. Institutions review, certify, and act.</a:t>
            </a:r>
            <a:endParaRPr lang="en-US" sz="1600" dirty="0"/>
          </a:p>
        </p:txBody>
      </p:sp>
      <p:sp>
        <p:nvSpPr>
          <p:cNvPr id="18" name="Text 9">
            <a:extLst>
              <a:ext uri="{FF2B5EF4-FFF2-40B4-BE49-F238E27FC236}">
                <a16:creationId xmlns:a16="http://schemas.microsoft.com/office/drawing/2014/main" id="{E487F390-413D-A14F-A3B6-9C11192E2397}"/>
              </a:ext>
            </a:extLst>
          </p:cNvPr>
          <p:cNvSpPr/>
          <p:nvPr/>
        </p:nvSpPr>
        <p:spPr>
          <a:xfrm>
            <a:off x="840946" y="3246120"/>
            <a:ext cx="10287000" cy="384048"/>
          </a:xfrm>
          <a:prstGeom prst="rect">
            <a:avLst/>
          </a:prstGeom>
          <a:noFill/>
          <a:ln/>
        </p:spPr>
        <p:txBody>
          <a:bodyPr wrap="square" lIns="381" tIns="381" rIns="381" bIns="381" rtlCol="0" anchor="t">
            <a:normAutofit/>
          </a:bodyPr>
          <a:lstStyle/>
          <a:p>
            <a:pPr marL="0" indent="0" algn="ctr">
              <a:buNone/>
            </a:pPr>
            <a:r>
              <a:rPr lang="en-US" b="1" dirty="0">
                <a:solidFill>
                  <a:srgbClr val="0B1220"/>
                </a:solidFill>
                <a:latin typeface="Aptos" pitchFamily="34" charset="0"/>
                <a:ea typeface="Aptos" pitchFamily="34" charset="-122"/>
                <a:cs typeface="Aptos" pitchFamily="34" charset="-120"/>
              </a:rPr>
              <a:t>Runcible does not replace foundation models. It qualifies their outputs.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III – PRODUCT AND PROOF</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The largest market is governed institutional action.</a:t>
            </a:r>
            <a:endParaRPr lang="en-US" sz="3100" dirty="0"/>
          </a:p>
        </p:txBody>
      </p:sp>
      <p:sp>
        <p:nvSpPr>
          <p:cNvPr id="4" name="Text 2"/>
          <p:cNvSpPr/>
          <p:nvPr/>
        </p:nvSpPr>
        <p:spPr>
          <a:xfrm>
            <a:off x="822960" y="1965960"/>
            <a:ext cx="10424160" cy="548640"/>
          </a:xfrm>
          <a:prstGeom prst="rect">
            <a:avLst/>
          </a:prstGeom>
          <a:noFill/>
          <a:ln/>
        </p:spPr>
        <p:txBody>
          <a:bodyPr wrap="square" lIns="0" tIns="0" rIns="0" bIns="0" rtlCol="0" anchor="ctr"/>
          <a:lstStyle/>
          <a:p>
            <a:pPr marL="0" indent="0">
              <a:buNone/>
            </a:pPr>
            <a:r>
              <a:rPr lang="en-US" sz="2000" b="1" dirty="0">
                <a:solidFill>
                  <a:srgbClr val="8A8F98"/>
                </a:solidFill>
                <a:latin typeface="Arial" pitchFamily="34" charset="0"/>
                <a:ea typeface="Arial" pitchFamily="34" charset="-122"/>
                <a:cs typeface="Arial" pitchFamily="34" charset="-120"/>
              </a:rPr>
              <a:t>AI assistance is useful.    </a:t>
            </a:r>
            <a:r>
              <a:rPr lang="en-US" sz="2000" b="1" dirty="0">
                <a:solidFill>
                  <a:srgbClr val="C0452A"/>
                </a:solidFill>
                <a:latin typeface="Arial" pitchFamily="34" charset="0"/>
                <a:ea typeface="Arial" pitchFamily="34" charset="-122"/>
                <a:cs typeface="Arial" pitchFamily="34" charset="-120"/>
              </a:rPr>
              <a:t>Institutional action is valuable.</a:t>
            </a:r>
            <a:endParaRPr lang="en-US" sz="2000" dirty="0"/>
          </a:p>
        </p:txBody>
      </p:sp>
      <p:sp>
        <p:nvSpPr>
          <p:cNvPr id="5" name="Text 3"/>
          <p:cNvSpPr/>
          <p:nvPr/>
        </p:nvSpPr>
        <p:spPr>
          <a:xfrm>
            <a:off x="822960" y="2788920"/>
            <a:ext cx="6400800" cy="320040"/>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HIGH-LIABILITY WORK REQUIRES</a:t>
            </a:r>
            <a:endParaRPr lang="en-US" sz="1250" dirty="0"/>
          </a:p>
        </p:txBody>
      </p:sp>
      <p:sp>
        <p:nvSpPr>
          <p:cNvPr id="6" name="Text 4"/>
          <p:cNvSpPr/>
          <p:nvPr/>
        </p:nvSpPr>
        <p:spPr>
          <a:xfrm>
            <a:off x="822960" y="3154680"/>
            <a:ext cx="5120640" cy="2697480"/>
          </a:xfrm>
          <a:prstGeom prst="rect">
            <a:avLst/>
          </a:prstGeom>
          <a:noFill/>
          <a:ln/>
        </p:spPr>
        <p:txBody>
          <a:bodyPr wrap="square" lIns="0" tIns="0" rIns="0" bIns="0" rtlCol="0" anchor="t"/>
          <a:lstStyle/>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Reviewability and auditability</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Certification and evidence records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Authority state and action state</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Liability boundaries</a:t>
            </a:r>
            <a:endParaRPr lang="en-US" sz="1500" dirty="0"/>
          </a:p>
        </p:txBody>
      </p:sp>
      <p:sp>
        <p:nvSpPr>
          <p:cNvPr id="7" name="Text 5"/>
          <p:cNvSpPr/>
          <p:nvPr/>
        </p:nvSpPr>
        <p:spPr>
          <a:xfrm>
            <a:off x="822960" y="5212080"/>
            <a:ext cx="10515600" cy="640080"/>
          </a:xfrm>
          <a:prstGeom prst="rect">
            <a:avLst/>
          </a:prstGeom>
          <a:noFill/>
          <a:ln/>
        </p:spPr>
        <p:txBody>
          <a:bodyPr wrap="square" lIns="0" tIns="0" rIns="0" bIns="0" rtlCol="0" anchor="t"/>
          <a:lstStyle/>
          <a:p>
            <a:pPr marL="0" indent="0" algn="l">
              <a:lnSpc>
                <a:spcPct val="108000"/>
              </a:lnSpc>
              <a:buNone/>
            </a:pPr>
            <a:r>
              <a:rPr lang="en-US" sz="1550" dirty="0">
                <a:solidFill>
                  <a:srgbClr val="8A8F98"/>
                </a:solidFill>
                <a:latin typeface="Arial" pitchFamily="34" charset="0"/>
                <a:ea typeface="Arial" pitchFamily="34" charset="-122"/>
                <a:cs typeface="Arial" pitchFamily="34" charset="-120"/>
              </a:rPr>
              <a:t>This is where error creates legal, financial, medical, administrative, operational, or public consequences — and where ordinary AI is blocked.</a:t>
            </a:r>
            <a:endParaRPr lang="en-US" sz="1550" dirty="0"/>
          </a:p>
        </p:txBody>
      </p:sp>
      <p:pic>
        <p:nvPicPr>
          <p:cNvPr id="8"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9" name="Text 6"/>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0" name="Text 12">
            <a:extLst>
              <a:ext uri="{FF2B5EF4-FFF2-40B4-BE49-F238E27FC236}">
                <a16:creationId xmlns:a16="http://schemas.microsoft.com/office/drawing/2014/main" id="{AA1DC56E-D873-5744-8CB3-1BDBA2A97DBD}"/>
              </a:ext>
            </a:extLst>
          </p:cNvPr>
          <p:cNvSpPr/>
          <p:nvPr/>
        </p:nvSpPr>
        <p:spPr>
          <a:xfrm>
            <a:off x="5691522" y="3246120"/>
            <a:ext cx="4968240" cy="1684225"/>
          </a:xfrm>
          <a:prstGeom prst="rect">
            <a:avLst/>
          </a:prstGeom>
          <a:noFill/>
          <a:ln/>
        </p:spPr>
        <p:txBody>
          <a:bodyPr wrap="square" lIns="381" tIns="381" rIns="381" bIns="381" rtlCol="0" anchor="t">
            <a:normAutofit/>
          </a:bodyPr>
          <a:lstStyle/>
          <a:p>
            <a:pPr marL="0" indent="0" algn="ctr">
              <a:buNone/>
            </a:pPr>
            <a:r>
              <a:rPr lang="en-US" sz="1800" b="1" dirty="0">
                <a:solidFill>
                  <a:srgbClr val="0B1220"/>
                </a:solidFill>
                <a:latin typeface="Aptos" pitchFamily="34" charset="0"/>
                <a:ea typeface="Aptos" pitchFamily="34" charset="-122"/>
                <a:cs typeface="Aptos" pitchFamily="34" charset="-120"/>
              </a:rPr>
              <a:t>Runcible targets workflows where error creates legal, financial, medical, administrative, operational, or public consequences.</a:t>
            </a:r>
          </a:p>
          <a:p>
            <a:pPr marL="0" indent="0" algn="ctr">
              <a:buNone/>
            </a:pPr>
            <a:endParaRPr lang="en-US" b="1" dirty="0">
              <a:solidFill>
                <a:srgbClr val="0B1220"/>
              </a:solidFill>
              <a:latin typeface="Aptos" pitchFamily="34" charset="0"/>
            </a:endParaRPr>
          </a:p>
          <a:p>
            <a:pPr marL="0" indent="0" algn="ctr">
              <a:buNone/>
            </a:pPr>
            <a:r>
              <a:rPr lang="en-US" b="1" dirty="0">
                <a:solidFill>
                  <a:srgbClr val="0B1220"/>
                </a:solidFill>
                <a:latin typeface="Aptos" pitchFamily="34" charset="0"/>
              </a:rPr>
              <a:t>First</a:t>
            </a:r>
            <a:r>
              <a:rPr lang="en-US" sz="1800" b="1" dirty="0">
                <a:solidFill>
                  <a:srgbClr val="0B1220"/>
                </a:solidFill>
                <a:latin typeface="Aptos" pitchFamily="34" charset="0"/>
              </a:rPr>
              <a:t>: risk and liability.</a:t>
            </a:r>
            <a:br>
              <a:rPr lang="en-US" sz="1800" b="1" dirty="0">
                <a:solidFill>
                  <a:srgbClr val="0B1220"/>
                </a:solidFill>
                <a:latin typeface="Aptos" pitchFamily="34" charset="0"/>
              </a:rPr>
            </a:br>
            <a:r>
              <a:rPr lang="en-US" sz="1800" b="1" dirty="0">
                <a:solidFill>
                  <a:srgbClr val="0B1220"/>
                </a:solidFill>
                <a:latin typeface="Aptos" pitchFamily="34" charset="0"/>
              </a:rPr>
              <a:t>Then consumer confidence and loyalty.</a:t>
            </a:r>
            <a:endParaRPr lang="en-US" sz="1800" dirty="0"/>
          </a:p>
        </p:txBody>
      </p:sp>
      <p:sp>
        <p:nvSpPr>
          <p:cNvPr id="11" name="Right Triangle 10">
            <a:extLst>
              <a:ext uri="{FF2B5EF4-FFF2-40B4-BE49-F238E27FC236}">
                <a16:creationId xmlns:a16="http://schemas.microsoft.com/office/drawing/2014/main" id="{1D0282E9-943B-FC41-B02F-80A1CBDC7797}"/>
              </a:ext>
            </a:extLst>
          </p:cNvPr>
          <p:cNvSpPr/>
          <p:nvPr/>
        </p:nvSpPr>
        <p:spPr>
          <a:xfrm rot="5400000">
            <a:off x="-8387" y="8386"/>
            <a:ext cx="839733" cy="82296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B154391B-A322-984F-B89D-C3DF7B6E740C}"/>
              </a:ext>
            </a:extLst>
          </p:cNvPr>
          <p:cNvSpPr txBox="1"/>
          <p:nvPr/>
        </p:nvSpPr>
        <p:spPr>
          <a:xfrm>
            <a:off x="37659" y="50534"/>
            <a:ext cx="367408" cy="369332"/>
          </a:xfrm>
          <a:prstGeom prst="rect">
            <a:avLst/>
          </a:prstGeom>
          <a:noFill/>
        </p:spPr>
        <p:txBody>
          <a:bodyPr wrap="none" rtlCol="0">
            <a:spAutoFit/>
          </a:bodyPr>
          <a:lstStyle/>
          <a:p>
            <a:r>
              <a:rPr lang="en-US" b="1" dirty="0">
                <a:solidFill>
                  <a:schemeClr val="bg1"/>
                </a:solidFill>
              </a:rPr>
              <a:t>III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III – PRODUCT AND PROOF</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Who Benefits and Why</a:t>
            </a:r>
            <a:endParaRPr lang="en-US" sz="3100" dirty="0"/>
          </a:p>
        </p:txBody>
      </p:sp>
      <p:sp>
        <p:nvSpPr>
          <p:cNvPr id="8" name="Text 6"/>
          <p:cNvSpPr/>
          <p:nvPr/>
        </p:nvSpPr>
        <p:spPr>
          <a:xfrm>
            <a:off x="822960" y="5486400"/>
            <a:ext cx="10607040" cy="548640"/>
          </a:xfrm>
          <a:prstGeom prst="rect">
            <a:avLst/>
          </a:prstGeom>
          <a:noFill/>
          <a:ln/>
        </p:spPr>
        <p:txBody>
          <a:bodyPr wrap="square" lIns="0" tIns="0" rIns="0" bIns="0" rtlCol="0" anchor="ctr"/>
          <a:lstStyle/>
          <a:p>
            <a:pPr marL="0" indent="0" algn="l">
              <a:buNone/>
            </a:pPr>
            <a:r>
              <a:rPr lang="en-US" b="1" dirty="0">
                <a:solidFill>
                  <a:srgbClr val="16181D"/>
                </a:solidFill>
                <a:latin typeface="Arial" pitchFamily="34" charset="0"/>
                <a:ea typeface="Arial" pitchFamily="34" charset="-122"/>
                <a:cs typeface="Arial" pitchFamily="34" charset="-120"/>
              </a:rPr>
              <a:t>Takeaway: Runcible turns AI from assistance </a:t>
            </a:r>
            <a:r>
              <a:rPr lang="en-US" sz="1800" b="1" dirty="0">
                <a:solidFill>
                  <a:srgbClr val="C0452A"/>
                </a:solidFill>
                <a:latin typeface="Arial" pitchFamily="34" charset="0"/>
                <a:ea typeface="Arial" pitchFamily="34" charset="-122"/>
                <a:cs typeface="Arial" pitchFamily="34" charset="-120"/>
              </a:rPr>
              <a:t>to institutionally admissible work.</a:t>
            </a:r>
            <a:endParaRPr lang="en-US" sz="1800" dirty="0"/>
          </a:p>
        </p:txBody>
      </p:sp>
      <p:pic>
        <p:nvPicPr>
          <p:cNvPr id="9"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1" name="Text 4">
            <a:extLst>
              <a:ext uri="{FF2B5EF4-FFF2-40B4-BE49-F238E27FC236}">
                <a16:creationId xmlns:a16="http://schemas.microsoft.com/office/drawing/2014/main" id="{9B9A299F-1DF4-504F-93DC-DDEA46A50863}"/>
              </a:ext>
            </a:extLst>
          </p:cNvPr>
          <p:cNvSpPr/>
          <p:nvPr/>
        </p:nvSpPr>
        <p:spPr>
          <a:xfrm>
            <a:off x="1056220" y="1890714"/>
            <a:ext cx="1826329" cy="2580702"/>
          </a:xfrm>
          <a:prstGeom prst="roundRect">
            <a:avLst>
              <a:gd name="adj" fmla="val 11429"/>
            </a:avLst>
          </a:prstGeom>
          <a:solidFill>
            <a:schemeClr val="bg1">
              <a:lumMod val="85000"/>
            </a:schemeClr>
          </a:solidFill>
          <a:ln w="12700">
            <a:noFill/>
          </a:ln>
        </p:spPr>
        <p:txBody>
          <a:bodyPr wrap="square" lIns="91440" tIns="1016" rIns="91440"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Model and Cloud Partners</a:t>
            </a:r>
            <a:endParaRPr lang="en-US" dirty="0"/>
          </a:p>
          <a:p>
            <a:pPr marL="0" indent="0" algn="l">
              <a:buNone/>
            </a:pPr>
            <a:br>
              <a:rPr lang="en-US" sz="1190" b="1" dirty="0">
                <a:solidFill>
                  <a:srgbClr val="0B1220"/>
                </a:solidFill>
                <a:latin typeface="Aptos" pitchFamily="34" charset="0"/>
                <a:ea typeface="Aptos" pitchFamily="34" charset="-122"/>
                <a:cs typeface="Aptos" pitchFamily="34" charset="-120"/>
              </a:rPr>
            </a:br>
            <a:br>
              <a:rPr lang="en-US" sz="1190" b="1" dirty="0">
                <a:solidFill>
                  <a:srgbClr val="0B1220"/>
                </a:solidFill>
                <a:latin typeface="Aptos" pitchFamily="34" charset="0"/>
                <a:ea typeface="Aptos" pitchFamily="34" charset="-122"/>
                <a:cs typeface="Aptos" pitchFamily="34" charset="-120"/>
              </a:rPr>
            </a:br>
            <a:r>
              <a:rPr lang="en-US" sz="1190" b="1" dirty="0">
                <a:solidFill>
                  <a:srgbClr val="0B1220"/>
                </a:solidFill>
                <a:latin typeface="Aptos" pitchFamily="34" charset="0"/>
                <a:ea typeface="Aptos" pitchFamily="34" charset="-122"/>
                <a:cs typeface="Aptos" pitchFamily="34" charset="-120"/>
              </a:rPr>
              <a:t>Enter regulated enterprise markets without treating model output as authority.</a:t>
            </a:r>
            <a:endParaRPr lang="en-US" sz="1190" dirty="0"/>
          </a:p>
        </p:txBody>
      </p:sp>
      <p:sp>
        <p:nvSpPr>
          <p:cNvPr id="12" name="Text 7">
            <a:extLst>
              <a:ext uri="{FF2B5EF4-FFF2-40B4-BE49-F238E27FC236}">
                <a16:creationId xmlns:a16="http://schemas.microsoft.com/office/drawing/2014/main" id="{82C72225-68ED-B04D-9A7A-8545DFCA1170}"/>
              </a:ext>
            </a:extLst>
          </p:cNvPr>
          <p:cNvSpPr/>
          <p:nvPr/>
        </p:nvSpPr>
        <p:spPr>
          <a:xfrm>
            <a:off x="7527263" y="1883664"/>
            <a:ext cx="1826329" cy="2580702"/>
          </a:xfrm>
          <a:prstGeom prst="roundRect">
            <a:avLst>
              <a:gd name="adj" fmla="val 11429"/>
            </a:avLst>
          </a:prstGeom>
          <a:solidFill>
            <a:schemeClr val="bg1">
              <a:lumMod val="85000"/>
            </a:schemeClr>
          </a:solidFill>
          <a:ln w="12700">
            <a:noFill/>
          </a:ln>
        </p:spPr>
        <p:txBody>
          <a:bodyPr wrap="square" lIns="1016" tIns="1016" rIns="1016"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Auditors, Insurers, and Legal Reviewers</a:t>
            </a:r>
            <a:br>
              <a:rPr lang="en-US" dirty="0"/>
            </a:br>
            <a:br>
              <a:rPr lang="en-US" dirty="0"/>
            </a:br>
            <a:r>
              <a:rPr lang="en-US" sz="1190" b="1" dirty="0">
                <a:solidFill>
                  <a:srgbClr val="0B1220"/>
                </a:solidFill>
                <a:latin typeface="Aptos" pitchFamily="34" charset="0"/>
                <a:ea typeface="Aptos" pitchFamily="34" charset="-122"/>
                <a:cs typeface="Aptos" pitchFamily="34" charset="-120"/>
              </a:rPr>
              <a:t>Inspect Decidability Records instead of reconstructing decisions from chat transcripts.</a:t>
            </a:r>
            <a:endParaRPr lang="en-US" sz="1190" dirty="0"/>
          </a:p>
        </p:txBody>
      </p:sp>
      <p:sp>
        <p:nvSpPr>
          <p:cNvPr id="13" name="Text 6">
            <a:extLst>
              <a:ext uri="{FF2B5EF4-FFF2-40B4-BE49-F238E27FC236}">
                <a16:creationId xmlns:a16="http://schemas.microsoft.com/office/drawing/2014/main" id="{DAE2400E-B4E0-E44D-9CA3-FAAE5777BB22}"/>
              </a:ext>
            </a:extLst>
          </p:cNvPr>
          <p:cNvSpPr/>
          <p:nvPr/>
        </p:nvSpPr>
        <p:spPr>
          <a:xfrm>
            <a:off x="3231294" y="1883664"/>
            <a:ext cx="1826329" cy="2580702"/>
          </a:xfrm>
          <a:prstGeom prst="roundRect">
            <a:avLst>
              <a:gd name="adj" fmla="val 11429"/>
            </a:avLst>
          </a:prstGeom>
          <a:solidFill>
            <a:schemeClr val="bg1">
              <a:lumMod val="85000"/>
            </a:schemeClr>
          </a:solidFill>
          <a:ln w="12700">
            <a:noFill/>
          </a:ln>
        </p:spPr>
        <p:txBody>
          <a:bodyPr wrap="square" lIns="91440" tIns="1016" rIns="91440" bIns="1016" rtlCol="0" anchor="t">
            <a:normAutofit fontScale="92500" lnSpcReduction="10000"/>
          </a:bodyPr>
          <a:lstStyle/>
          <a:p>
            <a:pPr marL="0" indent="0" algn="l">
              <a:buNone/>
            </a:pPr>
            <a:r>
              <a:rPr lang="en-US" sz="1900" b="1" dirty="0">
                <a:solidFill>
                  <a:srgbClr val="0B1220"/>
                </a:solidFill>
                <a:latin typeface="Aptos" pitchFamily="34" charset="0"/>
                <a:ea typeface="Aptos" pitchFamily="34" charset="-122"/>
                <a:cs typeface="Aptos" pitchFamily="34" charset="-120"/>
              </a:rPr>
              <a:t>Government and Public Institutions</a:t>
            </a:r>
            <a:br>
              <a:rPr lang="en-US" dirty="0"/>
            </a:br>
            <a:br>
              <a:rPr lang="en-US" dirty="0"/>
            </a:br>
            <a:br>
              <a:rPr lang="en-US" dirty="0"/>
            </a:br>
            <a:r>
              <a:rPr lang="en-US" sz="1190" b="1" dirty="0">
                <a:solidFill>
                  <a:srgbClr val="0B1220"/>
                </a:solidFill>
                <a:latin typeface="Aptos" pitchFamily="34" charset="0"/>
                <a:ea typeface="Aptos" pitchFamily="34" charset="-122"/>
                <a:cs typeface="Aptos" pitchFamily="34" charset="-120"/>
              </a:rPr>
              <a:t>Apply AI to determinations, procurement, staff work, and compliance while preserving authority, records, and accountability.</a:t>
            </a:r>
            <a:endParaRPr lang="en-US" sz="1190" dirty="0"/>
          </a:p>
        </p:txBody>
      </p:sp>
      <p:sp>
        <p:nvSpPr>
          <p:cNvPr id="14" name="Text 5">
            <a:extLst>
              <a:ext uri="{FF2B5EF4-FFF2-40B4-BE49-F238E27FC236}">
                <a16:creationId xmlns:a16="http://schemas.microsoft.com/office/drawing/2014/main" id="{DCD5374C-E47C-604A-B8FD-96560A6C2A41}"/>
              </a:ext>
            </a:extLst>
          </p:cNvPr>
          <p:cNvSpPr/>
          <p:nvPr/>
        </p:nvSpPr>
        <p:spPr>
          <a:xfrm>
            <a:off x="5372594" y="1890714"/>
            <a:ext cx="1826329" cy="2580702"/>
          </a:xfrm>
          <a:prstGeom prst="roundRect">
            <a:avLst>
              <a:gd name="adj" fmla="val 11429"/>
            </a:avLst>
          </a:prstGeom>
          <a:solidFill>
            <a:schemeClr val="bg1">
              <a:lumMod val="85000"/>
            </a:schemeClr>
          </a:solidFill>
          <a:ln w="12700">
            <a:noFill/>
          </a:ln>
        </p:spPr>
        <p:txBody>
          <a:bodyPr wrap="square" lIns="91440" tIns="1016" rIns="91440"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Enterprises</a:t>
            </a:r>
            <a:br>
              <a:rPr lang="en-US" dirty="0"/>
            </a:br>
            <a:br>
              <a:rPr lang="en-US" dirty="0"/>
            </a:br>
            <a:br>
              <a:rPr lang="en-US" dirty="0"/>
            </a:br>
            <a:br>
              <a:rPr lang="en-US" dirty="0"/>
            </a:br>
            <a:r>
              <a:rPr lang="en-US" sz="1190" b="1" dirty="0">
                <a:solidFill>
                  <a:srgbClr val="0B1220"/>
                </a:solidFill>
                <a:latin typeface="Aptos" pitchFamily="34" charset="0"/>
                <a:ea typeface="Aptos" pitchFamily="34" charset="-122"/>
                <a:cs typeface="Aptos" pitchFamily="34" charset="-120"/>
              </a:rPr>
              <a:t>Use AI in high-liability workflows while preserving review, audit, escalation, and liability boundaries.</a:t>
            </a:r>
            <a:endParaRPr lang="en-US" sz="1190" dirty="0"/>
          </a:p>
        </p:txBody>
      </p:sp>
      <p:sp>
        <p:nvSpPr>
          <p:cNvPr id="15" name="Text 5">
            <a:extLst>
              <a:ext uri="{FF2B5EF4-FFF2-40B4-BE49-F238E27FC236}">
                <a16:creationId xmlns:a16="http://schemas.microsoft.com/office/drawing/2014/main" id="{7E07263E-E980-7A4F-80BF-F0B544B09C4C}"/>
              </a:ext>
            </a:extLst>
          </p:cNvPr>
          <p:cNvSpPr/>
          <p:nvPr/>
        </p:nvSpPr>
        <p:spPr>
          <a:xfrm>
            <a:off x="9681932" y="1890714"/>
            <a:ext cx="1748068" cy="2580702"/>
          </a:xfrm>
          <a:prstGeom prst="roundRect">
            <a:avLst>
              <a:gd name="adj" fmla="val 11429"/>
            </a:avLst>
          </a:prstGeom>
          <a:solidFill>
            <a:schemeClr val="bg1">
              <a:lumMod val="85000"/>
            </a:schemeClr>
          </a:solidFill>
          <a:ln w="12700" cap="flat">
            <a:noFill/>
            <a:round/>
          </a:ln>
        </p:spPr>
        <p:txBody>
          <a:bodyPr wrap="square" lIns="91440" tIns="1016" rIns="91440"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Individuals</a:t>
            </a:r>
            <a:br>
              <a:rPr lang="en-US" dirty="0"/>
            </a:br>
            <a:br>
              <a:rPr lang="en-US" dirty="0"/>
            </a:br>
            <a:br>
              <a:rPr lang="en-US" dirty="0"/>
            </a:br>
            <a:br>
              <a:rPr lang="en-US" dirty="0"/>
            </a:br>
            <a:r>
              <a:rPr lang="en-US" sz="1190" b="1" dirty="0">
                <a:solidFill>
                  <a:srgbClr val="0B1220"/>
                </a:solidFill>
                <a:latin typeface="Aptos" pitchFamily="34" charset="0"/>
                <a:ea typeface="Aptos" pitchFamily="34" charset="-122"/>
                <a:cs typeface="Aptos" pitchFamily="34" charset="-120"/>
              </a:rPr>
              <a:t>Curation regardless of context.</a:t>
            </a:r>
            <a:endParaRPr lang="en-US" sz="1190" dirty="0"/>
          </a:p>
        </p:txBody>
      </p:sp>
      <p:sp>
        <p:nvSpPr>
          <p:cNvPr id="17" name="Chevron 16">
            <a:extLst>
              <a:ext uri="{FF2B5EF4-FFF2-40B4-BE49-F238E27FC236}">
                <a16:creationId xmlns:a16="http://schemas.microsoft.com/office/drawing/2014/main" id="{ADD76377-4AA4-8A44-A04D-AC05D55FADD8}"/>
              </a:ext>
            </a:extLst>
          </p:cNvPr>
          <p:cNvSpPr/>
          <p:nvPr/>
        </p:nvSpPr>
        <p:spPr>
          <a:xfrm>
            <a:off x="9414329" y="3040809"/>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Chevron 17">
            <a:extLst>
              <a:ext uri="{FF2B5EF4-FFF2-40B4-BE49-F238E27FC236}">
                <a16:creationId xmlns:a16="http://schemas.microsoft.com/office/drawing/2014/main" id="{A8813B22-9BCB-104E-AE94-56ED8134B519}"/>
              </a:ext>
            </a:extLst>
          </p:cNvPr>
          <p:cNvSpPr/>
          <p:nvPr/>
        </p:nvSpPr>
        <p:spPr>
          <a:xfrm>
            <a:off x="7259660" y="3013377"/>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Chevron 18">
            <a:extLst>
              <a:ext uri="{FF2B5EF4-FFF2-40B4-BE49-F238E27FC236}">
                <a16:creationId xmlns:a16="http://schemas.microsoft.com/office/drawing/2014/main" id="{B306546F-5FE7-D644-ABF7-AF81199DC0B6}"/>
              </a:ext>
            </a:extLst>
          </p:cNvPr>
          <p:cNvSpPr/>
          <p:nvPr/>
        </p:nvSpPr>
        <p:spPr>
          <a:xfrm>
            <a:off x="5115941" y="3020427"/>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Chevron 19">
            <a:extLst>
              <a:ext uri="{FF2B5EF4-FFF2-40B4-BE49-F238E27FC236}">
                <a16:creationId xmlns:a16="http://schemas.microsoft.com/office/drawing/2014/main" id="{E7E15DEF-C575-8742-B97B-90E10CB9197D}"/>
              </a:ext>
            </a:extLst>
          </p:cNvPr>
          <p:cNvSpPr/>
          <p:nvPr/>
        </p:nvSpPr>
        <p:spPr>
          <a:xfrm>
            <a:off x="2955506" y="3020427"/>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79135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III – PRODUCT AND PROOF</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Initial Wedges</a:t>
            </a:r>
            <a:endParaRPr lang="en-US" sz="3100" dirty="0"/>
          </a:p>
        </p:txBody>
      </p:sp>
      <p:sp>
        <p:nvSpPr>
          <p:cNvPr id="4" name="Text 2"/>
          <p:cNvSpPr/>
          <p:nvPr/>
        </p:nvSpPr>
        <p:spPr>
          <a:xfrm>
            <a:off x="4261847" y="2103120"/>
            <a:ext cx="4572000" cy="305312"/>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WEAK INITIAL WEDGES</a:t>
            </a:r>
            <a:endParaRPr lang="en-US" sz="1250" dirty="0"/>
          </a:p>
        </p:txBody>
      </p:sp>
      <p:sp>
        <p:nvSpPr>
          <p:cNvPr id="5" name="Text 3"/>
          <p:cNvSpPr/>
          <p:nvPr/>
        </p:nvSpPr>
        <p:spPr>
          <a:xfrm>
            <a:off x="4261847" y="2468880"/>
            <a:ext cx="2905073" cy="1081677"/>
          </a:xfrm>
          <a:prstGeom prst="rect">
            <a:avLst/>
          </a:prstGeom>
          <a:noFill/>
          <a:ln/>
        </p:spPr>
        <p:txBody>
          <a:bodyPr wrap="square" lIns="0" tIns="0" rIns="0" bIns="0" rtlCol="0" anchor="t"/>
          <a:lstStyle/>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Insurance claims &amp; underwriting</a:t>
            </a:r>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Finance &amp; compliance review</a:t>
            </a:r>
            <a:endParaRPr lang="en-US" sz="1450" dirty="0"/>
          </a:p>
        </p:txBody>
      </p:sp>
      <p:sp>
        <p:nvSpPr>
          <p:cNvPr id="6" name="Text 4"/>
          <p:cNvSpPr/>
          <p:nvPr/>
        </p:nvSpPr>
        <p:spPr>
          <a:xfrm>
            <a:off x="7708970" y="2103120"/>
            <a:ext cx="1323821" cy="320040"/>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CHOSEN BY</a:t>
            </a:r>
            <a:endParaRPr lang="en-US" sz="1250" dirty="0"/>
          </a:p>
        </p:txBody>
      </p:sp>
      <p:sp>
        <p:nvSpPr>
          <p:cNvPr id="7" name="Text 5"/>
          <p:cNvSpPr/>
          <p:nvPr/>
        </p:nvSpPr>
        <p:spPr>
          <a:xfrm>
            <a:off x="7708970" y="2468881"/>
            <a:ext cx="3444240" cy="2226688"/>
          </a:xfrm>
          <a:prstGeom prst="rect">
            <a:avLst/>
          </a:prstGeom>
          <a:noFill/>
          <a:ln/>
        </p:spPr>
        <p:txBody>
          <a:bodyPr wrap="square" lIns="0" tIns="0" rIns="0" bIns="0" rtlCol="0" anchor="t"/>
          <a:lstStyle/>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Semantic Calculation (non-cardinal)</a:t>
            </a:r>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High document volume</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Formal rules &amp; evidence standards</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Repeated, costly-to-review decisions</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Clear escalation paths</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Measurable outcomes</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Real liability exposure</a:t>
            </a:r>
            <a:endParaRPr lang="en-US" sz="1450" dirty="0"/>
          </a:p>
        </p:txBody>
      </p:sp>
      <p:sp>
        <p:nvSpPr>
          <p:cNvPr id="8" name="Text 6"/>
          <p:cNvSpPr/>
          <p:nvPr/>
        </p:nvSpPr>
        <p:spPr>
          <a:xfrm>
            <a:off x="822960" y="5486400"/>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Choose by proof quality, not market sprawl. </a:t>
            </a:r>
            <a:r>
              <a:rPr lang="en-US" sz="1800" b="1" dirty="0">
                <a:solidFill>
                  <a:srgbClr val="C0452A"/>
                </a:solidFill>
                <a:latin typeface="Arial" pitchFamily="34" charset="0"/>
                <a:ea typeface="Arial" pitchFamily="34" charset="-122"/>
                <a:cs typeface="Arial" pitchFamily="34" charset="-120"/>
              </a:rPr>
              <a:t>The first pilot beats a human baseline.</a:t>
            </a:r>
            <a:endParaRPr lang="en-US" sz="1800" dirty="0"/>
          </a:p>
        </p:txBody>
      </p:sp>
      <p:pic>
        <p:nvPicPr>
          <p:cNvPr id="9"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1" name="Text 2">
            <a:extLst>
              <a:ext uri="{FF2B5EF4-FFF2-40B4-BE49-F238E27FC236}">
                <a16:creationId xmlns:a16="http://schemas.microsoft.com/office/drawing/2014/main" id="{BAF18C64-838A-B04D-A874-B0FC2F369A67}"/>
              </a:ext>
            </a:extLst>
          </p:cNvPr>
          <p:cNvSpPr/>
          <p:nvPr/>
        </p:nvSpPr>
        <p:spPr>
          <a:xfrm>
            <a:off x="822960" y="1495044"/>
            <a:ext cx="10012680" cy="310896"/>
          </a:xfrm>
          <a:prstGeom prst="rect">
            <a:avLst/>
          </a:prstGeom>
          <a:noFill/>
          <a:ln/>
        </p:spPr>
        <p:txBody>
          <a:bodyPr wrap="square" lIns="0" tIns="0" rIns="0" bIns="0" rtlCol="0" anchor="ctr">
            <a:normAutofit/>
          </a:bodyPr>
          <a:lstStyle/>
          <a:p>
            <a:pPr marL="0" indent="0">
              <a:buNone/>
            </a:pPr>
            <a:r>
              <a:rPr lang="en-US" sz="1600" dirty="0">
                <a:solidFill>
                  <a:srgbClr val="475569"/>
                </a:solidFill>
                <a:latin typeface="Aptos" pitchFamily="34" charset="0"/>
                <a:ea typeface="Aptos" pitchFamily="34" charset="-122"/>
                <a:cs typeface="Aptos" pitchFamily="34" charset="-120"/>
              </a:rPr>
              <a:t>Start where qualification is visible and measurable.</a:t>
            </a:r>
            <a:endParaRPr lang="en-US" sz="1600" dirty="0"/>
          </a:p>
        </p:txBody>
      </p:sp>
      <p:sp>
        <p:nvSpPr>
          <p:cNvPr id="12" name="Text 2">
            <a:extLst>
              <a:ext uri="{FF2B5EF4-FFF2-40B4-BE49-F238E27FC236}">
                <a16:creationId xmlns:a16="http://schemas.microsoft.com/office/drawing/2014/main" id="{46B1155F-8AE0-0540-B95E-DF873605338E}"/>
              </a:ext>
            </a:extLst>
          </p:cNvPr>
          <p:cNvSpPr/>
          <p:nvPr/>
        </p:nvSpPr>
        <p:spPr>
          <a:xfrm>
            <a:off x="814723" y="2103120"/>
            <a:ext cx="4572000" cy="305312"/>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STRONG  INITIAL WEDGES</a:t>
            </a:r>
            <a:endParaRPr lang="en-US" sz="1250" dirty="0"/>
          </a:p>
        </p:txBody>
      </p:sp>
      <p:sp>
        <p:nvSpPr>
          <p:cNvPr id="13" name="Text 3">
            <a:extLst>
              <a:ext uri="{FF2B5EF4-FFF2-40B4-BE49-F238E27FC236}">
                <a16:creationId xmlns:a16="http://schemas.microsoft.com/office/drawing/2014/main" id="{276C7F0D-415D-E94D-99DF-DA5E28391549}"/>
              </a:ext>
            </a:extLst>
          </p:cNvPr>
          <p:cNvSpPr/>
          <p:nvPr/>
        </p:nvSpPr>
        <p:spPr>
          <a:xfrm>
            <a:off x="814723" y="2468880"/>
            <a:ext cx="3151797" cy="2002536"/>
          </a:xfrm>
          <a:prstGeom prst="rect">
            <a:avLst/>
          </a:prstGeom>
          <a:noFill/>
          <a:ln/>
        </p:spPr>
        <p:txBody>
          <a:bodyPr wrap="square" lIns="0" tIns="0" rIns="0" bIns="0" rtlCol="0" anchor="t"/>
          <a:lstStyle/>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Healthcare prior authorization</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Legal &amp; contract operations</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Government determinations</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Defense procurement &amp; staff-work</a:t>
            </a:r>
            <a:endParaRPr lang="en-US" sz="1450" dirty="0"/>
          </a:p>
        </p:txBody>
      </p:sp>
      <p:sp>
        <p:nvSpPr>
          <p:cNvPr id="14" name="TextBox 13">
            <a:extLst>
              <a:ext uri="{FF2B5EF4-FFF2-40B4-BE49-F238E27FC236}">
                <a16:creationId xmlns:a16="http://schemas.microsoft.com/office/drawing/2014/main" id="{469CB0A7-F3A0-D743-A449-78FCC9BE6F08}"/>
              </a:ext>
            </a:extLst>
          </p:cNvPr>
          <p:cNvSpPr txBox="1"/>
          <p:nvPr/>
        </p:nvSpPr>
        <p:spPr>
          <a:xfrm>
            <a:off x="1478300" y="3689604"/>
            <a:ext cx="1423788" cy="584775"/>
          </a:xfrm>
          <a:prstGeom prst="rect">
            <a:avLst/>
          </a:prstGeom>
          <a:noFill/>
        </p:spPr>
        <p:txBody>
          <a:bodyPr wrap="none" rtlCol="0">
            <a:spAutoFit/>
          </a:bodyPr>
          <a:lstStyle/>
          <a:p>
            <a:pPr algn="ctr"/>
            <a:r>
              <a:rPr lang="en-US" sz="1600" cap="small" dirty="0">
                <a:solidFill>
                  <a:schemeClr val="bg1">
                    <a:lumMod val="50000"/>
                  </a:schemeClr>
                </a:solidFill>
                <a:latin typeface="Arial" panose="020B0604020202020204" pitchFamily="34" charset="0"/>
                <a:cs typeface="Arial" panose="020B0604020202020204" pitchFamily="34" charset="0"/>
              </a:rPr>
              <a:t>Semantic</a:t>
            </a:r>
            <a:br>
              <a:rPr lang="en-US" sz="1600" cap="small" dirty="0">
                <a:solidFill>
                  <a:schemeClr val="bg1">
                    <a:lumMod val="50000"/>
                  </a:schemeClr>
                </a:solidFill>
                <a:latin typeface="Arial" panose="020B0604020202020204" pitchFamily="34" charset="0"/>
                <a:cs typeface="Arial" panose="020B0604020202020204" pitchFamily="34" charset="0"/>
              </a:rPr>
            </a:br>
            <a:r>
              <a:rPr lang="en-US" sz="1600" cap="small" dirty="0">
                <a:solidFill>
                  <a:schemeClr val="bg1">
                    <a:lumMod val="50000"/>
                  </a:schemeClr>
                </a:solidFill>
                <a:latin typeface="Arial" panose="020B0604020202020204" pitchFamily="34" charset="0"/>
                <a:cs typeface="Arial" panose="020B0604020202020204" pitchFamily="34" charset="0"/>
              </a:rPr>
              <a:t>(irreducible)</a:t>
            </a:r>
          </a:p>
        </p:txBody>
      </p:sp>
      <p:sp>
        <p:nvSpPr>
          <p:cNvPr id="15" name="TextBox 14">
            <a:extLst>
              <a:ext uri="{FF2B5EF4-FFF2-40B4-BE49-F238E27FC236}">
                <a16:creationId xmlns:a16="http://schemas.microsoft.com/office/drawing/2014/main" id="{77534ABF-4EE5-4E47-AA78-E4D5B57C9FDC}"/>
              </a:ext>
            </a:extLst>
          </p:cNvPr>
          <p:cNvSpPr txBox="1"/>
          <p:nvPr/>
        </p:nvSpPr>
        <p:spPr>
          <a:xfrm>
            <a:off x="4969292" y="3665958"/>
            <a:ext cx="1260281" cy="584775"/>
          </a:xfrm>
          <a:prstGeom prst="rect">
            <a:avLst/>
          </a:prstGeom>
          <a:noFill/>
        </p:spPr>
        <p:txBody>
          <a:bodyPr wrap="none" rtlCol="0">
            <a:spAutoFit/>
          </a:bodyPr>
          <a:lstStyle/>
          <a:p>
            <a:pPr algn="ctr"/>
            <a:r>
              <a:rPr lang="en-US" sz="1600" cap="small" dirty="0">
                <a:solidFill>
                  <a:schemeClr val="bg1">
                    <a:lumMod val="50000"/>
                  </a:schemeClr>
                </a:solidFill>
                <a:latin typeface="Arial" panose="020B0604020202020204" pitchFamily="34" charset="0"/>
                <a:cs typeface="Arial" panose="020B0604020202020204" pitchFamily="34" charset="0"/>
              </a:rPr>
              <a:t>Cardinal</a:t>
            </a:r>
            <a:br>
              <a:rPr lang="en-US" sz="1600" cap="small" dirty="0">
                <a:solidFill>
                  <a:schemeClr val="bg1">
                    <a:lumMod val="50000"/>
                  </a:schemeClr>
                </a:solidFill>
                <a:latin typeface="Arial" panose="020B0604020202020204" pitchFamily="34" charset="0"/>
                <a:cs typeface="Arial" panose="020B0604020202020204" pitchFamily="34" charset="0"/>
              </a:rPr>
            </a:br>
            <a:r>
              <a:rPr lang="en-US" sz="1600" cap="small" dirty="0">
                <a:solidFill>
                  <a:schemeClr val="bg1">
                    <a:lumMod val="50000"/>
                  </a:schemeClr>
                </a:solidFill>
                <a:latin typeface="Arial" panose="020B0604020202020204" pitchFamily="34" charset="0"/>
                <a:cs typeface="Arial" panose="020B0604020202020204" pitchFamily="34" charset="0"/>
              </a:rPr>
              <a:t>(reducible)</a:t>
            </a:r>
          </a:p>
        </p:txBody>
      </p:sp>
      <p:sp>
        <p:nvSpPr>
          <p:cNvPr id="16" name="TextBox 15">
            <a:extLst>
              <a:ext uri="{FF2B5EF4-FFF2-40B4-BE49-F238E27FC236}">
                <a16:creationId xmlns:a16="http://schemas.microsoft.com/office/drawing/2014/main" id="{9C0365CA-815B-F541-9B8C-592BBC634022}"/>
              </a:ext>
            </a:extLst>
          </p:cNvPr>
          <p:cNvSpPr txBox="1"/>
          <p:nvPr/>
        </p:nvSpPr>
        <p:spPr>
          <a:xfrm>
            <a:off x="3824477" y="4709160"/>
            <a:ext cx="3462294" cy="369332"/>
          </a:xfrm>
          <a:prstGeom prst="rect">
            <a:avLst/>
          </a:prstGeom>
          <a:noFill/>
        </p:spPr>
        <p:txBody>
          <a:bodyPr wrap="none" rtlCol="0">
            <a:spAutoFit/>
          </a:bodyPr>
          <a:lstStyle/>
          <a:p>
            <a:pPr algn="ctr"/>
            <a:r>
              <a:rPr lang="en-US" dirty="0">
                <a:solidFill>
                  <a:schemeClr val="bg1">
                    <a:lumMod val="50000"/>
                  </a:schemeClr>
                </a:solidFill>
              </a:rPr>
              <a:t>(PS: The biz problem for insurance)</a:t>
            </a:r>
          </a:p>
        </p:txBody>
      </p:sp>
    </p:spTree>
    <p:extLst>
      <p:ext uri="{BB962C8B-B14F-4D97-AF65-F5344CB8AC3E}">
        <p14:creationId xmlns:p14="http://schemas.microsoft.com/office/powerpoint/2010/main" val="1609557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III – PRODUCT AND PROOF</a:t>
            </a:r>
            <a:endParaRPr lang="en-US" sz="1200" dirty="0"/>
          </a:p>
        </p:txBody>
      </p:sp>
      <p:sp>
        <p:nvSpPr>
          <p:cNvPr id="3" name="Text 1"/>
          <p:cNvSpPr/>
          <p:nvPr/>
        </p:nvSpPr>
        <p:spPr>
          <a:xfrm>
            <a:off x="822960" y="925507"/>
            <a:ext cx="10607040" cy="470916"/>
          </a:xfrm>
          <a:prstGeom prst="rect">
            <a:avLst/>
          </a:prstGeom>
          <a:noFill/>
          <a:ln/>
        </p:spPr>
        <p:txBody>
          <a:bodyPr wrap="square" lIns="0" tIns="0" rIns="0" bIns="0" rtlCol="0" anchor="t"/>
          <a:lstStyle/>
          <a:p>
            <a:r>
              <a:rPr lang="en-US" sz="3200" b="1" dirty="0">
                <a:solidFill>
                  <a:srgbClr val="0B1220"/>
                </a:solidFill>
                <a:latin typeface="Aptos Display" pitchFamily="34" charset="0"/>
                <a:ea typeface="Aptos Display" pitchFamily="34" charset="-122"/>
                <a:cs typeface="Aptos Display" pitchFamily="34" charset="-120"/>
              </a:rPr>
              <a:t>First Strategic Partner Thesis (UNDONE)</a:t>
            </a:r>
            <a:endParaRPr lang="en-US" sz="3200" dirty="0"/>
          </a:p>
        </p:txBody>
      </p:sp>
      <p:pic>
        <p:nvPicPr>
          <p:cNvPr id="9"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1" name="Text 2">
            <a:extLst>
              <a:ext uri="{FF2B5EF4-FFF2-40B4-BE49-F238E27FC236}">
                <a16:creationId xmlns:a16="http://schemas.microsoft.com/office/drawing/2014/main" id="{BAF18C64-838A-B04D-A874-B0FC2F369A67}"/>
              </a:ext>
            </a:extLst>
          </p:cNvPr>
          <p:cNvSpPr/>
          <p:nvPr/>
        </p:nvSpPr>
        <p:spPr>
          <a:xfrm>
            <a:off x="822960" y="1471261"/>
            <a:ext cx="10012680" cy="310896"/>
          </a:xfrm>
          <a:prstGeom prst="rect">
            <a:avLst/>
          </a:prstGeom>
          <a:noFill/>
          <a:ln/>
        </p:spPr>
        <p:txBody>
          <a:bodyPr wrap="square" lIns="0" tIns="0" rIns="0" bIns="0" rtlCol="0" anchor="ctr">
            <a:normAutofit/>
          </a:bodyPr>
          <a:lstStyle/>
          <a:p>
            <a:r>
              <a:rPr lang="en-US" dirty="0">
                <a:solidFill>
                  <a:srgbClr val="475569"/>
                </a:solidFill>
                <a:latin typeface="Aptos" pitchFamily="34" charset="0"/>
                <a:ea typeface="Aptos" pitchFamily="34" charset="-122"/>
                <a:cs typeface="Aptos" pitchFamily="34" charset="-120"/>
              </a:rPr>
              <a:t>They own generation. They do not yet own institutional qualification.</a:t>
            </a:r>
            <a:endParaRPr lang="en-US" dirty="0"/>
          </a:p>
        </p:txBody>
      </p:sp>
      <p:sp>
        <p:nvSpPr>
          <p:cNvPr id="25" name="TextBox 24">
            <a:extLst>
              <a:ext uri="{FF2B5EF4-FFF2-40B4-BE49-F238E27FC236}">
                <a16:creationId xmlns:a16="http://schemas.microsoft.com/office/drawing/2014/main" id="{67BA197E-976C-844D-BBEA-BEA68FD022F8}"/>
              </a:ext>
            </a:extLst>
          </p:cNvPr>
          <p:cNvSpPr txBox="1"/>
          <p:nvPr/>
        </p:nvSpPr>
        <p:spPr>
          <a:xfrm>
            <a:off x="822960" y="5048435"/>
            <a:ext cx="10424159" cy="1200329"/>
          </a:xfrm>
          <a:prstGeom prst="rect">
            <a:avLst/>
          </a:prstGeom>
          <a:noFill/>
        </p:spPr>
        <p:txBody>
          <a:bodyPr wrap="square" rtlCol="0">
            <a:spAutoFit/>
          </a:bodyPr>
          <a:lstStyle/>
          <a:p>
            <a:pPr algn="ctr"/>
            <a:r>
              <a:rPr lang="en-US" sz="2400" b="1" dirty="0">
                <a:solidFill>
                  <a:srgbClr val="0B1220"/>
                </a:solidFill>
                <a:latin typeface="Aptos" pitchFamily="34" charset="0"/>
                <a:ea typeface="Aptos" pitchFamily="34" charset="-122"/>
                <a:cs typeface="Aptos" pitchFamily="34" charset="-120"/>
              </a:rPr>
              <a:t>A model company can improve generation, reasoning, retrieval, tools, and agents. </a:t>
            </a:r>
            <a:r>
              <a:rPr lang="en-US" sz="2400" b="1" dirty="0">
                <a:solidFill>
                  <a:schemeClr val="bg1">
                    <a:lumMod val="50000"/>
                  </a:schemeClr>
                </a:solidFill>
                <a:latin typeface="Aptos" pitchFamily="34" charset="0"/>
                <a:ea typeface="Aptos" pitchFamily="34" charset="-122"/>
                <a:cs typeface="Aptos" pitchFamily="34" charset="-120"/>
              </a:rPr>
              <a:t>None of those automatically creates the institutional process by which </a:t>
            </a:r>
            <a:r>
              <a:rPr lang="en-US" sz="2400" b="1" dirty="0">
                <a:solidFill>
                  <a:srgbClr val="C0452A"/>
                </a:solidFill>
                <a:latin typeface="Aptos" pitchFamily="34" charset="0"/>
                <a:ea typeface="Aptos" pitchFamily="34" charset="-122"/>
                <a:cs typeface="Aptos" pitchFamily="34" charset="-120"/>
              </a:rPr>
              <a:t>AI work becomes qualified, supervised, certified, and recorded.</a:t>
            </a:r>
            <a:endParaRPr lang="en-US" sz="2400" dirty="0">
              <a:solidFill>
                <a:srgbClr val="C0452A"/>
              </a:solidFill>
            </a:endParaRPr>
          </a:p>
        </p:txBody>
      </p:sp>
      <p:sp>
        <p:nvSpPr>
          <p:cNvPr id="5" name="Rectangle 4">
            <a:extLst>
              <a:ext uri="{FF2B5EF4-FFF2-40B4-BE49-F238E27FC236}">
                <a16:creationId xmlns:a16="http://schemas.microsoft.com/office/drawing/2014/main" id="{557F7F17-903A-3A40-8F4D-811077EA4C15}"/>
              </a:ext>
            </a:extLst>
          </p:cNvPr>
          <p:cNvSpPr/>
          <p:nvPr/>
        </p:nvSpPr>
        <p:spPr>
          <a:xfrm>
            <a:off x="1480761" y="2007511"/>
            <a:ext cx="9230476" cy="461665"/>
          </a:xfrm>
          <a:prstGeom prst="rect">
            <a:avLst/>
          </a:prstGeom>
        </p:spPr>
        <p:txBody>
          <a:bodyPr wrap="none">
            <a:spAutoFit/>
          </a:bodyPr>
          <a:lstStyle/>
          <a:p>
            <a:r>
              <a:rPr lang="en-US" sz="2400" b="1" dirty="0">
                <a:solidFill>
                  <a:srgbClr val="0B1220"/>
                </a:solidFill>
                <a:latin typeface="Aptos Display" pitchFamily="34" charset="0"/>
                <a:ea typeface="Aptos Display" pitchFamily="34" charset="-122"/>
                <a:cs typeface="Aptos Display" pitchFamily="34" charset="-120"/>
              </a:rPr>
              <a:t>Why Model and Cloud Partners Need This: Escape the Correlation Trap</a:t>
            </a:r>
            <a:endParaRPr lang="en-US" sz="2400" dirty="0"/>
          </a:p>
        </p:txBody>
      </p:sp>
      <p:sp>
        <p:nvSpPr>
          <p:cNvPr id="18" name="Text 4">
            <a:extLst>
              <a:ext uri="{FF2B5EF4-FFF2-40B4-BE49-F238E27FC236}">
                <a16:creationId xmlns:a16="http://schemas.microsoft.com/office/drawing/2014/main" id="{4AC9C878-06C2-DE49-BEA1-E740FB481E00}"/>
              </a:ext>
            </a:extLst>
          </p:cNvPr>
          <p:cNvSpPr/>
          <p:nvPr/>
        </p:nvSpPr>
        <p:spPr>
          <a:xfrm>
            <a:off x="1827564" y="2963629"/>
            <a:ext cx="2241516" cy="1501455"/>
          </a:xfrm>
          <a:prstGeom prst="roundRect">
            <a:avLst>
              <a:gd name="adj" fmla="val 15385"/>
            </a:avLst>
          </a:prstGeom>
          <a:solidFill>
            <a:schemeClr val="bg2"/>
          </a:solidFill>
          <a:ln w="12700">
            <a:solidFill>
              <a:srgbClr val="2563EB"/>
            </a:solidFill>
          </a:ln>
        </p:spPr>
        <p:txBody>
          <a:bodyPr wrap="square" lIns="1016" tIns="1016" rIns="1016" bIns="1016" rtlCol="0" anchor="ctr">
            <a:normAutofit/>
          </a:bodyPr>
          <a:lstStyle/>
          <a:p>
            <a:pPr marL="0" indent="0" algn="ctr">
              <a:buNone/>
            </a:pPr>
            <a:r>
              <a:rPr lang="en-US" sz="2000" b="1" dirty="0">
                <a:solidFill>
                  <a:srgbClr val="0B1220"/>
                </a:solidFill>
                <a:latin typeface="Aptos" pitchFamily="34" charset="0"/>
                <a:ea typeface="Aptos" pitchFamily="34" charset="-122"/>
                <a:cs typeface="Aptos" pitchFamily="34" charset="-120"/>
              </a:rPr>
              <a:t>Chat / assistance / productivity</a:t>
            </a:r>
            <a:endParaRPr lang="en-US" sz="2000" dirty="0"/>
          </a:p>
        </p:txBody>
      </p:sp>
      <p:sp>
        <p:nvSpPr>
          <p:cNvPr id="26" name="Text 5">
            <a:extLst>
              <a:ext uri="{FF2B5EF4-FFF2-40B4-BE49-F238E27FC236}">
                <a16:creationId xmlns:a16="http://schemas.microsoft.com/office/drawing/2014/main" id="{B1055AED-A1A9-DB49-AD02-8ED6847C72D7}"/>
              </a:ext>
            </a:extLst>
          </p:cNvPr>
          <p:cNvSpPr/>
          <p:nvPr/>
        </p:nvSpPr>
        <p:spPr>
          <a:xfrm>
            <a:off x="5090159" y="2950723"/>
            <a:ext cx="2011680" cy="1501462"/>
          </a:xfrm>
          <a:prstGeom prst="roundRect">
            <a:avLst>
              <a:gd name="adj" fmla="val 11111"/>
            </a:avLst>
          </a:prstGeom>
          <a:solidFill>
            <a:srgbClr val="0B1220"/>
          </a:solidFill>
          <a:ln w="12700">
            <a:solidFill>
              <a:srgbClr val="0B1220"/>
            </a:solidFill>
          </a:ln>
        </p:spPr>
        <p:txBody>
          <a:bodyPr wrap="square" lIns="1016" tIns="1016" rIns="1016" bIns="1016" rtlCol="0" anchor="ctr">
            <a:normAutofit/>
          </a:bodyPr>
          <a:lstStyle/>
          <a:p>
            <a:pPr marL="0" indent="0" algn="ctr">
              <a:buNone/>
            </a:pPr>
            <a:r>
              <a:rPr lang="en-US" b="1" dirty="0">
                <a:solidFill>
                  <a:srgbClr val="FFFFFF"/>
                </a:solidFill>
                <a:latin typeface="Aptos" pitchFamily="34" charset="0"/>
                <a:ea typeface="Aptos" pitchFamily="34" charset="-122"/>
                <a:cs typeface="Aptos" pitchFamily="34" charset="-120"/>
              </a:rPr>
              <a:t>Runcible</a:t>
            </a:r>
            <a:endParaRPr lang="en-US" dirty="0"/>
          </a:p>
          <a:p>
            <a:pPr marL="0" indent="0" algn="ctr">
              <a:buNone/>
            </a:pPr>
            <a:r>
              <a:rPr lang="en-US" b="1" dirty="0">
                <a:solidFill>
                  <a:srgbClr val="FFFFFF"/>
                </a:solidFill>
                <a:latin typeface="Aptos" pitchFamily="34" charset="0"/>
                <a:ea typeface="Aptos" pitchFamily="34" charset="-122"/>
                <a:cs typeface="Aptos" pitchFamily="34" charset="-120"/>
              </a:rPr>
              <a:t>qualification and adjudication layer</a:t>
            </a:r>
            <a:endParaRPr lang="en-US" dirty="0"/>
          </a:p>
        </p:txBody>
      </p:sp>
      <p:sp>
        <p:nvSpPr>
          <p:cNvPr id="27" name="Text 6">
            <a:extLst>
              <a:ext uri="{FF2B5EF4-FFF2-40B4-BE49-F238E27FC236}">
                <a16:creationId xmlns:a16="http://schemas.microsoft.com/office/drawing/2014/main" id="{F35F431B-B490-C848-9BBF-7C1507C02733}"/>
              </a:ext>
            </a:extLst>
          </p:cNvPr>
          <p:cNvSpPr/>
          <p:nvPr/>
        </p:nvSpPr>
        <p:spPr>
          <a:xfrm>
            <a:off x="8149284" y="2976522"/>
            <a:ext cx="2363436" cy="1475671"/>
          </a:xfrm>
          <a:prstGeom prst="roundRect">
            <a:avLst>
              <a:gd name="adj" fmla="val 15385"/>
            </a:avLst>
          </a:prstGeom>
          <a:solidFill>
            <a:schemeClr val="bg2"/>
          </a:solidFill>
          <a:ln w="12700">
            <a:solidFill>
              <a:srgbClr val="059669"/>
            </a:solidFill>
          </a:ln>
        </p:spPr>
        <p:txBody>
          <a:bodyPr wrap="square" lIns="1016" tIns="1016" rIns="1016" bIns="1016" rtlCol="0" anchor="ctr">
            <a:normAutofit fontScale="92500"/>
          </a:bodyPr>
          <a:lstStyle/>
          <a:p>
            <a:pPr marL="0" indent="0" algn="ctr">
              <a:buNone/>
            </a:pPr>
            <a:r>
              <a:rPr lang="en-US" sz="2000" b="1" dirty="0">
                <a:solidFill>
                  <a:srgbClr val="0B1220"/>
                </a:solidFill>
                <a:latin typeface="Aptos" pitchFamily="34" charset="0"/>
                <a:ea typeface="Aptos" pitchFamily="34" charset="-122"/>
                <a:cs typeface="Aptos" pitchFamily="34" charset="-120"/>
              </a:rPr>
              <a:t>Governed, testable, auditable, liability-bounded institutional work</a:t>
            </a:r>
            <a:endParaRPr lang="en-US" sz="2000" dirty="0"/>
          </a:p>
        </p:txBody>
      </p:sp>
      <p:sp>
        <p:nvSpPr>
          <p:cNvPr id="30" name="Shape 4">
            <a:extLst>
              <a:ext uri="{FF2B5EF4-FFF2-40B4-BE49-F238E27FC236}">
                <a16:creationId xmlns:a16="http://schemas.microsoft.com/office/drawing/2014/main" id="{D43566F3-6E51-6241-A168-3DE6CA32597D}"/>
              </a:ext>
            </a:extLst>
          </p:cNvPr>
          <p:cNvSpPr/>
          <p:nvPr/>
        </p:nvSpPr>
        <p:spPr>
          <a:xfrm>
            <a:off x="4069080" y="3703073"/>
            <a:ext cx="984388" cy="0"/>
          </a:xfrm>
          <a:prstGeom prst="line">
            <a:avLst/>
          </a:prstGeom>
          <a:noFill/>
          <a:ln w="34925">
            <a:solidFill>
              <a:srgbClr val="C0452A"/>
            </a:solidFill>
            <a:prstDash val="solid"/>
            <a:tailEnd type="triangle"/>
          </a:ln>
        </p:spPr>
      </p:sp>
      <p:sp>
        <p:nvSpPr>
          <p:cNvPr id="31" name="Shape 4">
            <a:extLst>
              <a:ext uri="{FF2B5EF4-FFF2-40B4-BE49-F238E27FC236}">
                <a16:creationId xmlns:a16="http://schemas.microsoft.com/office/drawing/2014/main" id="{AD1F2F36-9733-8D43-BEB8-A7C1867A689D}"/>
              </a:ext>
            </a:extLst>
          </p:cNvPr>
          <p:cNvSpPr/>
          <p:nvPr/>
        </p:nvSpPr>
        <p:spPr>
          <a:xfrm>
            <a:off x="7101839" y="3699119"/>
            <a:ext cx="984388" cy="0"/>
          </a:xfrm>
          <a:prstGeom prst="line">
            <a:avLst/>
          </a:prstGeom>
          <a:noFill/>
          <a:ln w="34925">
            <a:solidFill>
              <a:srgbClr val="C0452A"/>
            </a:solidFill>
            <a:prstDash val="solid"/>
            <a:tailEnd type="triangle"/>
          </a:ln>
        </p:spPr>
      </p:sp>
      <p:sp>
        <p:nvSpPr>
          <p:cNvPr id="6" name="TextBox 5">
            <a:extLst>
              <a:ext uri="{FF2B5EF4-FFF2-40B4-BE49-F238E27FC236}">
                <a16:creationId xmlns:a16="http://schemas.microsoft.com/office/drawing/2014/main" id="{15D6BD92-408F-C44C-83C8-AE6EB8579935}"/>
              </a:ext>
            </a:extLst>
          </p:cNvPr>
          <p:cNvSpPr txBox="1"/>
          <p:nvPr/>
        </p:nvSpPr>
        <p:spPr>
          <a:xfrm>
            <a:off x="1691503" y="2568500"/>
            <a:ext cx="2513637" cy="369332"/>
          </a:xfrm>
          <a:prstGeom prst="rect">
            <a:avLst/>
          </a:prstGeom>
          <a:noFill/>
        </p:spPr>
        <p:txBody>
          <a:bodyPr wrap="none" rtlCol="0">
            <a:spAutoFit/>
          </a:bodyPr>
          <a:lstStyle/>
          <a:p>
            <a:r>
              <a:rPr lang="en-US" dirty="0"/>
              <a:t>Hypothesis - Justification</a:t>
            </a:r>
          </a:p>
        </p:txBody>
      </p:sp>
      <p:sp>
        <p:nvSpPr>
          <p:cNvPr id="32" name="TextBox 31">
            <a:extLst>
              <a:ext uri="{FF2B5EF4-FFF2-40B4-BE49-F238E27FC236}">
                <a16:creationId xmlns:a16="http://schemas.microsoft.com/office/drawing/2014/main" id="{2D88ECE4-2999-4740-A6BE-2452F58CD358}"/>
              </a:ext>
            </a:extLst>
          </p:cNvPr>
          <p:cNvSpPr txBox="1"/>
          <p:nvPr/>
        </p:nvSpPr>
        <p:spPr>
          <a:xfrm>
            <a:off x="5137843" y="2573646"/>
            <a:ext cx="1977273" cy="369332"/>
          </a:xfrm>
          <a:prstGeom prst="rect">
            <a:avLst/>
          </a:prstGeom>
          <a:noFill/>
        </p:spPr>
        <p:txBody>
          <a:bodyPr wrap="none" rtlCol="0">
            <a:spAutoFit/>
          </a:bodyPr>
          <a:lstStyle/>
          <a:p>
            <a:r>
              <a:rPr lang="en-US" dirty="0"/>
              <a:t>Proof - Falsification</a:t>
            </a:r>
          </a:p>
        </p:txBody>
      </p:sp>
      <p:sp>
        <p:nvSpPr>
          <p:cNvPr id="33" name="TextBox 32">
            <a:extLst>
              <a:ext uri="{FF2B5EF4-FFF2-40B4-BE49-F238E27FC236}">
                <a16:creationId xmlns:a16="http://schemas.microsoft.com/office/drawing/2014/main" id="{A3644AA3-CC08-8340-B0F8-2BDDCE065EF4}"/>
              </a:ext>
            </a:extLst>
          </p:cNvPr>
          <p:cNvSpPr txBox="1"/>
          <p:nvPr/>
        </p:nvSpPr>
        <p:spPr>
          <a:xfrm>
            <a:off x="8149284" y="2591944"/>
            <a:ext cx="2339871" cy="369332"/>
          </a:xfrm>
          <a:prstGeom prst="rect">
            <a:avLst/>
          </a:prstGeom>
          <a:noFill/>
        </p:spPr>
        <p:txBody>
          <a:bodyPr wrap="none" rtlCol="0">
            <a:spAutoFit/>
          </a:bodyPr>
          <a:lstStyle/>
          <a:p>
            <a:r>
              <a:rPr lang="en-US" dirty="0"/>
              <a:t>Adjudication - Decision</a:t>
            </a:r>
          </a:p>
        </p:txBody>
      </p:sp>
      <p:sp>
        <p:nvSpPr>
          <p:cNvPr id="34" name="Rectangle 33">
            <a:extLst>
              <a:ext uri="{FF2B5EF4-FFF2-40B4-BE49-F238E27FC236}">
                <a16:creationId xmlns:a16="http://schemas.microsoft.com/office/drawing/2014/main" id="{C36971F1-CC2E-9641-90F9-FD6612366E7A}"/>
              </a:ext>
            </a:extLst>
          </p:cNvPr>
          <p:cNvSpPr/>
          <p:nvPr/>
        </p:nvSpPr>
        <p:spPr>
          <a:xfrm>
            <a:off x="1419801" y="4507164"/>
            <a:ext cx="9326143" cy="461665"/>
          </a:xfrm>
          <a:prstGeom prst="rect">
            <a:avLst/>
          </a:prstGeom>
        </p:spPr>
        <p:txBody>
          <a:bodyPr wrap="none">
            <a:spAutoFit/>
          </a:bodyPr>
          <a:lstStyle/>
          <a:p>
            <a:r>
              <a:rPr lang="en-US" sz="2400" b="1" dirty="0">
                <a:solidFill>
                  <a:schemeClr val="bg1">
                    <a:lumMod val="65000"/>
                  </a:schemeClr>
                </a:solidFill>
                <a:latin typeface="Aptos Display" pitchFamily="34" charset="0"/>
                <a:ea typeface="Aptos Display" pitchFamily="34" charset="-122"/>
                <a:cs typeface="Aptos Display" pitchFamily="34" charset="-120"/>
              </a:rPr>
              <a:t>Result: </a:t>
            </a:r>
            <a:r>
              <a:rPr lang="en-US" sz="2400" b="1" dirty="0">
                <a:solidFill>
                  <a:srgbClr val="C0452A"/>
                </a:solidFill>
                <a:latin typeface="Aptos Display" pitchFamily="34" charset="0"/>
                <a:ea typeface="Aptos Display" pitchFamily="34" charset="-122"/>
                <a:cs typeface="Aptos Display" pitchFamily="34" charset="-120"/>
              </a:rPr>
              <a:t>Revenue</a:t>
            </a:r>
            <a:r>
              <a:rPr lang="en-US" sz="2400" b="1" dirty="0">
                <a:solidFill>
                  <a:schemeClr val="bg1">
                    <a:lumMod val="65000"/>
                  </a:schemeClr>
                </a:solidFill>
                <a:latin typeface="Aptos Display" pitchFamily="34" charset="0"/>
                <a:ea typeface="Aptos Display" pitchFamily="34" charset="-122"/>
                <a:cs typeface="Aptos Display" pitchFamily="34" charset="-120"/>
              </a:rPr>
              <a:t> from institutions on a scale not possible by assistants.</a:t>
            </a:r>
            <a:endParaRPr lang="en-US" sz="2400" dirty="0">
              <a:solidFill>
                <a:schemeClr val="bg1">
                  <a:lumMod val="65000"/>
                </a:schemeClr>
              </a:solidFill>
            </a:endParaRPr>
          </a:p>
        </p:txBody>
      </p:sp>
    </p:spTree>
    <p:extLst>
      <p:ext uri="{BB962C8B-B14F-4D97-AF65-F5344CB8AC3E}">
        <p14:creationId xmlns:p14="http://schemas.microsoft.com/office/powerpoint/2010/main" val="3001720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III – PRODUCT AND PROOF</a:t>
            </a:r>
            <a:endParaRPr lang="en-US" sz="1200" dirty="0"/>
          </a:p>
        </p:txBody>
      </p:sp>
      <p:sp>
        <p:nvSpPr>
          <p:cNvPr id="3" name="Text 1"/>
          <p:cNvSpPr/>
          <p:nvPr/>
        </p:nvSpPr>
        <p:spPr>
          <a:xfrm>
            <a:off x="822960" y="925507"/>
            <a:ext cx="10607040" cy="470916"/>
          </a:xfrm>
          <a:prstGeom prst="rect">
            <a:avLst/>
          </a:prstGeom>
          <a:noFill/>
          <a:ln/>
        </p:spPr>
        <p:txBody>
          <a:bodyPr wrap="square" lIns="0" tIns="0" rIns="0" bIns="0" rtlCol="0" anchor="t"/>
          <a:lstStyle/>
          <a:p>
            <a:r>
              <a:rPr lang="en-US" sz="3200" b="1" dirty="0">
                <a:solidFill>
                  <a:srgbClr val="0B1220"/>
                </a:solidFill>
                <a:latin typeface="Aptos Display" pitchFamily="34" charset="0"/>
                <a:ea typeface="Aptos Display" pitchFamily="34" charset="-122"/>
                <a:cs typeface="Aptos Display" pitchFamily="34" charset="-120"/>
              </a:rPr>
              <a:t>First Enterprise Pilot Thesis</a:t>
            </a:r>
            <a:endParaRPr lang="en-US" sz="3200" dirty="0"/>
          </a:p>
        </p:txBody>
      </p:sp>
      <p:pic>
        <p:nvPicPr>
          <p:cNvPr id="9"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1" name="Text 2">
            <a:extLst>
              <a:ext uri="{FF2B5EF4-FFF2-40B4-BE49-F238E27FC236}">
                <a16:creationId xmlns:a16="http://schemas.microsoft.com/office/drawing/2014/main" id="{BAF18C64-838A-B04D-A874-B0FC2F369A67}"/>
              </a:ext>
            </a:extLst>
          </p:cNvPr>
          <p:cNvSpPr/>
          <p:nvPr/>
        </p:nvSpPr>
        <p:spPr>
          <a:xfrm>
            <a:off x="822960" y="1471261"/>
            <a:ext cx="10012680" cy="310896"/>
          </a:xfrm>
          <a:prstGeom prst="rect">
            <a:avLst/>
          </a:prstGeom>
          <a:noFill/>
          <a:ln/>
        </p:spPr>
        <p:txBody>
          <a:bodyPr wrap="square" lIns="0" tIns="0" rIns="0" bIns="0" rtlCol="0" anchor="ctr">
            <a:normAutofit/>
          </a:bodyPr>
          <a:lstStyle/>
          <a:p>
            <a:r>
              <a:rPr lang="en-US" sz="1600" dirty="0">
                <a:solidFill>
                  <a:srgbClr val="475569"/>
                </a:solidFill>
                <a:latin typeface="Aptos" pitchFamily="34" charset="0"/>
                <a:ea typeface="Aptos" pitchFamily="34" charset="-122"/>
                <a:cs typeface="Aptos" pitchFamily="34" charset="-120"/>
              </a:rPr>
              <a:t>The first pilot does not prove general intelligence.</a:t>
            </a:r>
            <a:endParaRPr lang="en-US" sz="1600" dirty="0"/>
          </a:p>
        </p:txBody>
      </p:sp>
      <p:sp>
        <p:nvSpPr>
          <p:cNvPr id="17" name="Text 4">
            <a:extLst>
              <a:ext uri="{FF2B5EF4-FFF2-40B4-BE49-F238E27FC236}">
                <a16:creationId xmlns:a16="http://schemas.microsoft.com/office/drawing/2014/main" id="{0F801FEA-9B41-6F4E-A4E3-51B08AE1DB08}"/>
              </a:ext>
            </a:extLst>
          </p:cNvPr>
          <p:cNvSpPr/>
          <p:nvPr/>
        </p:nvSpPr>
        <p:spPr>
          <a:xfrm>
            <a:off x="822960" y="2013211"/>
            <a:ext cx="10424160" cy="731520"/>
          </a:xfrm>
          <a:prstGeom prst="rect">
            <a:avLst/>
          </a:prstGeom>
          <a:noFill/>
          <a:ln/>
        </p:spPr>
        <p:txBody>
          <a:bodyPr wrap="square" lIns="381" tIns="381" rIns="381" bIns="381" rtlCol="0" anchor="t">
            <a:normAutofit fontScale="92500" lnSpcReduction="10000"/>
          </a:bodyPr>
          <a:lstStyle/>
          <a:p>
            <a:pPr marL="0" indent="0" algn="ctr">
              <a:buNone/>
            </a:pPr>
            <a:r>
              <a:rPr lang="en-US" sz="2700" b="1" dirty="0">
                <a:solidFill>
                  <a:srgbClr val="0B1220"/>
                </a:solidFill>
                <a:latin typeface="Aptos Display" pitchFamily="34" charset="0"/>
                <a:ea typeface="Aptos Display" pitchFamily="34" charset="-122"/>
                <a:cs typeface="Aptos Display" pitchFamily="34" charset="-120"/>
              </a:rPr>
              <a:t>It proves governed AI can measurably improve or outperform human review</a:t>
            </a:r>
            <a:endParaRPr lang="en-US" sz="2700" dirty="0"/>
          </a:p>
          <a:p>
            <a:pPr algn="ctr"/>
            <a:r>
              <a:rPr lang="en-US" sz="2700" b="1" dirty="0">
                <a:solidFill>
                  <a:srgbClr val="0B1220"/>
                </a:solidFill>
                <a:latin typeface="Aptos Display" pitchFamily="34" charset="0"/>
                <a:ea typeface="Aptos Display" pitchFamily="34" charset="-122"/>
                <a:cs typeface="Aptos Display" pitchFamily="34" charset="-120"/>
              </a:rPr>
              <a:t>in a bounded workflow. </a:t>
            </a:r>
            <a:r>
              <a:rPr lang="en-US" sz="2800" b="1" dirty="0">
                <a:solidFill>
                  <a:srgbClr val="C0452A"/>
                </a:solidFill>
                <a:latin typeface="Aptos" pitchFamily="34" charset="0"/>
                <a:ea typeface="Aptos" pitchFamily="34" charset="-122"/>
                <a:cs typeface="Aptos" pitchFamily="34" charset="-120"/>
              </a:rPr>
              <a:t>Against a human baseline.</a:t>
            </a:r>
            <a:endParaRPr lang="en-US" sz="2800" dirty="0">
              <a:solidFill>
                <a:srgbClr val="C0452A"/>
              </a:solidFill>
            </a:endParaRPr>
          </a:p>
          <a:p>
            <a:pPr marL="0" indent="0" algn="ctr">
              <a:buNone/>
            </a:pPr>
            <a:endParaRPr lang="en-US" sz="2700" dirty="0"/>
          </a:p>
        </p:txBody>
      </p:sp>
      <p:sp>
        <p:nvSpPr>
          <p:cNvPr id="19" name="Text 5">
            <a:extLst>
              <a:ext uri="{FF2B5EF4-FFF2-40B4-BE49-F238E27FC236}">
                <a16:creationId xmlns:a16="http://schemas.microsoft.com/office/drawing/2014/main" id="{1796990C-5D5A-9C47-87C7-112368E75A42}"/>
              </a:ext>
            </a:extLst>
          </p:cNvPr>
          <p:cNvSpPr/>
          <p:nvPr/>
        </p:nvSpPr>
        <p:spPr>
          <a:xfrm>
            <a:off x="1068600" y="3231289"/>
            <a:ext cx="2971800" cy="512064"/>
          </a:xfrm>
          <a:prstGeom prst="roundRect">
            <a:avLst>
              <a:gd name="adj" fmla="val 21429"/>
            </a:avLst>
          </a:prstGeom>
          <a:solidFill>
            <a:schemeClr val="bg2"/>
          </a:solidFill>
          <a:ln w="12700">
            <a:noFill/>
          </a:ln>
        </p:spPr>
        <p:style>
          <a:lnRef idx="0">
            <a:scrgbClr r="0" g="0" b="0"/>
          </a:lnRef>
          <a:fillRef idx="0">
            <a:scrgbClr r="0" g="0" b="0"/>
          </a:fillRef>
          <a:effectRef idx="0">
            <a:scrgbClr r="0" g="0" b="0"/>
          </a:effectRef>
          <a:fontRef idx="major"/>
        </p:style>
        <p:txBody>
          <a:bodyPr wrap="square" lIns="1016" tIns="1016" rIns="1016" bIns="1016" rtlCol="0" anchor="ctr">
            <a:norm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indent="0" algn="ctr">
              <a:buNone/>
            </a:pPr>
            <a:r>
              <a:rPr lang="en-US" sz="1600" b="1" dirty="0">
                <a:solidFill>
                  <a:srgbClr val="0B1220"/>
                </a:solidFill>
                <a:latin typeface="Aptos" pitchFamily="34" charset="0"/>
                <a:ea typeface="Aptos" pitchFamily="34" charset="-122"/>
                <a:cs typeface="Aptos" pitchFamily="34" charset="-120"/>
              </a:rPr>
              <a:t>Better diagnostics</a:t>
            </a:r>
            <a:endParaRPr lang="en-US" sz="1600" dirty="0"/>
          </a:p>
        </p:txBody>
      </p:sp>
      <p:sp>
        <p:nvSpPr>
          <p:cNvPr id="20" name="Text 7">
            <a:extLst>
              <a:ext uri="{FF2B5EF4-FFF2-40B4-BE49-F238E27FC236}">
                <a16:creationId xmlns:a16="http://schemas.microsoft.com/office/drawing/2014/main" id="{D444FB40-1717-6541-AFD9-D7F15BBAF8E1}"/>
              </a:ext>
            </a:extLst>
          </p:cNvPr>
          <p:cNvSpPr/>
          <p:nvPr/>
        </p:nvSpPr>
        <p:spPr>
          <a:xfrm>
            <a:off x="1068600" y="3997854"/>
            <a:ext cx="2971800" cy="512064"/>
          </a:xfrm>
          <a:prstGeom prst="roundRect">
            <a:avLst>
              <a:gd name="adj" fmla="val 21429"/>
            </a:avLst>
          </a:prstGeom>
          <a:solidFill>
            <a:schemeClr val="bg2"/>
          </a:solidFill>
          <a:ln w="12700">
            <a:noFill/>
          </a:ln>
        </p:spPr>
        <p:style>
          <a:lnRef idx="0">
            <a:scrgbClr r="0" g="0" b="0"/>
          </a:lnRef>
          <a:fillRef idx="0">
            <a:scrgbClr r="0" g="0" b="0"/>
          </a:fillRef>
          <a:effectRef idx="0">
            <a:scrgbClr r="0" g="0" b="0"/>
          </a:effectRef>
          <a:fontRef idx="major"/>
        </p:style>
        <p:txBody>
          <a:bodyPr wrap="square" lIns="1016" tIns="1016" rIns="1016" bIns="1016" rtlCol="0" anchor="ctr">
            <a:norm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indent="0" algn="ctr">
              <a:buNone/>
            </a:pPr>
            <a:r>
              <a:rPr lang="en-US" sz="1600" b="1" dirty="0">
                <a:solidFill>
                  <a:srgbClr val="0B1220"/>
                </a:solidFill>
                <a:latin typeface="Aptos" pitchFamily="34" charset="0"/>
                <a:ea typeface="Aptos" pitchFamily="34" charset="-122"/>
                <a:cs typeface="Aptos" pitchFamily="34" charset="-120"/>
              </a:rPr>
              <a:t>Better escalation discipline</a:t>
            </a:r>
            <a:endParaRPr lang="en-US" sz="1600" dirty="0"/>
          </a:p>
        </p:txBody>
      </p:sp>
      <p:sp>
        <p:nvSpPr>
          <p:cNvPr id="21" name="Text 6">
            <a:extLst>
              <a:ext uri="{FF2B5EF4-FFF2-40B4-BE49-F238E27FC236}">
                <a16:creationId xmlns:a16="http://schemas.microsoft.com/office/drawing/2014/main" id="{B6E6AF79-E96E-A346-9CE5-F8F14C0A94EF}"/>
              </a:ext>
            </a:extLst>
          </p:cNvPr>
          <p:cNvSpPr/>
          <p:nvPr/>
        </p:nvSpPr>
        <p:spPr>
          <a:xfrm>
            <a:off x="4549140" y="3227200"/>
            <a:ext cx="2971800" cy="512064"/>
          </a:xfrm>
          <a:prstGeom prst="roundRect">
            <a:avLst>
              <a:gd name="adj" fmla="val 21429"/>
            </a:avLst>
          </a:prstGeom>
          <a:solidFill>
            <a:schemeClr val="bg2"/>
          </a:solidFill>
          <a:ln w="12700">
            <a:noFill/>
          </a:ln>
        </p:spPr>
        <p:style>
          <a:lnRef idx="0">
            <a:scrgbClr r="0" g="0" b="0"/>
          </a:lnRef>
          <a:fillRef idx="0">
            <a:scrgbClr r="0" g="0" b="0"/>
          </a:fillRef>
          <a:effectRef idx="0">
            <a:scrgbClr r="0" g="0" b="0"/>
          </a:effectRef>
          <a:fontRef idx="major"/>
        </p:style>
        <p:txBody>
          <a:bodyPr wrap="square" lIns="1016" tIns="1016" rIns="1016" bIns="1016" rtlCol="0" anchor="ctr">
            <a:norm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indent="0" algn="ctr">
              <a:buNone/>
            </a:pPr>
            <a:r>
              <a:rPr lang="en-US" sz="1600" b="1" dirty="0">
                <a:solidFill>
                  <a:srgbClr val="0B1220"/>
                </a:solidFill>
                <a:latin typeface="Aptos" pitchFamily="34" charset="0"/>
                <a:ea typeface="Aptos" pitchFamily="34" charset="-122"/>
                <a:cs typeface="Aptos" pitchFamily="34" charset="-120"/>
              </a:rPr>
              <a:t>Better Explanations</a:t>
            </a:r>
            <a:endParaRPr lang="en-US" sz="1600" dirty="0"/>
          </a:p>
        </p:txBody>
      </p:sp>
      <p:sp>
        <p:nvSpPr>
          <p:cNvPr id="22" name="Text 8">
            <a:extLst>
              <a:ext uri="{FF2B5EF4-FFF2-40B4-BE49-F238E27FC236}">
                <a16:creationId xmlns:a16="http://schemas.microsoft.com/office/drawing/2014/main" id="{82F89B95-57FA-C448-9C96-F06F473A2EE8}"/>
              </a:ext>
            </a:extLst>
          </p:cNvPr>
          <p:cNvSpPr/>
          <p:nvPr/>
        </p:nvSpPr>
        <p:spPr>
          <a:xfrm>
            <a:off x="4549140" y="4050112"/>
            <a:ext cx="2971800" cy="512064"/>
          </a:xfrm>
          <a:prstGeom prst="roundRect">
            <a:avLst>
              <a:gd name="adj" fmla="val 21429"/>
            </a:avLst>
          </a:prstGeom>
          <a:solidFill>
            <a:schemeClr val="bg2"/>
          </a:solidFill>
          <a:ln w="12700">
            <a:noFill/>
          </a:ln>
        </p:spPr>
        <p:style>
          <a:lnRef idx="0">
            <a:scrgbClr r="0" g="0" b="0"/>
          </a:lnRef>
          <a:fillRef idx="0">
            <a:scrgbClr r="0" g="0" b="0"/>
          </a:fillRef>
          <a:effectRef idx="0">
            <a:scrgbClr r="0" g="0" b="0"/>
          </a:effectRef>
          <a:fontRef idx="major"/>
        </p:style>
        <p:txBody>
          <a:bodyPr wrap="square" lIns="1016" tIns="1016" rIns="1016" bIns="1016" rtlCol="0" anchor="ctr">
            <a:norm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indent="0" algn="ctr">
              <a:buNone/>
            </a:pPr>
            <a:r>
              <a:rPr lang="en-US" sz="1600" b="1" dirty="0">
                <a:solidFill>
                  <a:srgbClr val="0B1220"/>
                </a:solidFill>
                <a:latin typeface="Aptos" pitchFamily="34" charset="0"/>
                <a:ea typeface="Aptos" pitchFamily="34" charset="-122"/>
                <a:cs typeface="Aptos" pitchFamily="34" charset="-120"/>
              </a:rPr>
              <a:t>Better authority boundaries</a:t>
            </a:r>
            <a:endParaRPr lang="en-US" sz="1600" dirty="0"/>
          </a:p>
        </p:txBody>
      </p:sp>
      <p:sp>
        <p:nvSpPr>
          <p:cNvPr id="23" name="Text 9">
            <a:extLst>
              <a:ext uri="{FF2B5EF4-FFF2-40B4-BE49-F238E27FC236}">
                <a16:creationId xmlns:a16="http://schemas.microsoft.com/office/drawing/2014/main" id="{A2DBAE6B-355E-D745-AA97-71EA43DA21F2}"/>
              </a:ext>
            </a:extLst>
          </p:cNvPr>
          <p:cNvSpPr/>
          <p:nvPr/>
        </p:nvSpPr>
        <p:spPr>
          <a:xfrm>
            <a:off x="8029680" y="4055014"/>
            <a:ext cx="2971800" cy="512064"/>
          </a:xfrm>
          <a:prstGeom prst="roundRect">
            <a:avLst>
              <a:gd name="adj" fmla="val 21429"/>
            </a:avLst>
          </a:prstGeom>
          <a:solidFill>
            <a:schemeClr val="bg2"/>
          </a:solidFill>
          <a:ln w="12700">
            <a:noFill/>
          </a:ln>
        </p:spPr>
        <p:style>
          <a:lnRef idx="0">
            <a:scrgbClr r="0" g="0" b="0"/>
          </a:lnRef>
          <a:fillRef idx="0">
            <a:scrgbClr r="0" g="0" b="0"/>
          </a:fillRef>
          <a:effectRef idx="0">
            <a:scrgbClr r="0" g="0" b="0"/>
          </a:effectRef>
          <a:fontRef idx="major"/>
        </p:style>
        <p:txBody>
          <a:bodyPr wrap="square" lIns="1016" tIns="1016" rIns="1016" bIns="1016" rtlCol="0" anchor="ctr">
            <a:norm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indent="0" algn="ctr">
              <a:buNone/>
            </a:pPr>
            <a:r>
              <a:rPr lang="en-US" sz="1600" b="1" dirty="0">
                <a:solidFill>
                  <a:srgbClr val="0B1220"/>
                </a:solidFill>
                <a:latin typeface="Aptos" pitchFamily="34" charset="0"/>
                <a:ea typeface="Aptos" pitchFamily="34" charset="-122"/>
                <a:cs typeface="Aptos" pitchFamily="34" charset="-120"/>
              </a:rPr>
              <a:t>Better audit records</a:t>
            </a:r>
            <a:endParaRPr lang="en-US" sz="1600" dirty="0"/>
          </a:p>
        </p:txBody>
      </p:sp>
      <p:sp>
        <p:nvSpPr>
          <p:cNvPr id="24" name="Text 10">
            <a:extLst>
              <a:ext uri="{FF2B5EF4-FFF2-40B4-BE49-F238E27FC236}">
                <a16:creationId xmlns:a16="http://schemas.microsoft.com/office/drawing/2014/main" id="{84C4E93E-5C1D-294E-840B-A306C4381910}"/>
              </a:ext>
            </a:extLst>
          </p:cNvPr>
          <p:cNvSpPr/>
          <p:nvPr/>
        </p:nvSpPr>
        <p:spPr>
          <a:xfrm>
            <a:off x="8029680" y="3228930"/>
            <a:ext cx="2971800" cy="512064"/>
          </a:xfrm>
          <a:prstGeom prst="roundRect">
            <a:avLst>
              <a:gd name="adj" fmla="val 21429"/>
            </a:avLst>
          </a:prstGeom>
          <a:solidFill>
            <a:schemeClr val="bg2"/>
          </a:solidFill>
          <a:ln w="12700">
            <a:noFill/>
          </a:ln>
        </p:spPr>
        <p:style>
          <a:lnRef idx="0">
            <a:scrgbClr r="0" g="0" b="0"/>
          </a:lnRef>
          <a:fillRef idx="0">
            <a:scrgbClr r="0" g="0" b="0"/>
          </a:fillRef>
          <a:effectRef idx="0">
            <a:scrgbClr r="0" g="0" b="0"/>
          </a:effectRef>
          <a:fontRef idx="major"/>
        </p:style>
        <p:txBody>
          <a:bodyPr wrap="square" lIns="1016" tIns="1016" rIns="1016" bIns="1016" rtlCol="0" anchor="ctr">
            <a:norm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0" indent="0" algn="ctr">
              <a:buNone/>
            </a:pPr>
            <a:r>
              <a:rPr lang="en-US" sz="1600" b="1" dirty="0">
                <a:solidFill>
                  <a:srgbClr val="0B1220"/>
                </a:solidFill>
                <a:latin typeface="Aptos" pitchFamily="34" charset="0"/>
                <a:ea typeface="Aptos" pitchFamily="34" charset="-122"/>
                <a:cs typeface="Aptos" pitchFamily="34" charset="-120"/>
              </a:rPr>
              <a:t>Better Decidability Records</a:t>
            </a:r>
            <a:endParaRPr lang="en-US" sz="1600" dirty="0"/>
          </a:p>
        </p:txBody>
      </p:sp>
      <p:sp>
        <p:nvSpPr>
          <p:cNvPr id="25" name="TextBox 24">
            <a:extLst>
              <a:ext uri="{FF2B5EF4-FFF2-40B4-BE49-F238E27FC236}">
                <a16:creationId xmlns:a16="http://schemas.microsoft.com/office/drawing/2014/main" id="{67BA197E-976C-844D-BBEA-BEA68FD022F8}"/>
              </a:ext>
            </a:extLst>
          </p:cNvPr>
          <p:cNvSpPr txBox="1"/>
          <p:nvPr/>
        </p:nvSpPr>
        <p:spPr>
          <a:xfrm>
            <a:off x="1944121" y="5126706"/>
            <a:ext cx="8830559" cy="923330"/>
          </a:xfrm>
          <a:prstGeom prst="rect">
            <a:avLst/>
          </a:prstGeom>
          <a:noFill/>
        </p:spPr>
        <p:txBody>
          <a:bodyPr wrap="none" rtlCol="0">
            <a:spAutoFit/>
          </a:bodyPr>
          <a:lstStyle/>
          <a:p>
            <a:pPr algn="ctr"/>
            <a:r>
              <a:rPr lang="en-US" dirty="0">
                <a:solidFill>
                  <a:schemeClr val="bg1">
                    <a:lumMod val="50000"/>
                  </a:schemeClr>
                </a:solidFill>
              </a:rPr>
              <a:t>In our tests in medicine and law we found patient and client more informed, more confident</a:t>
            </a:r>
          </a:p>
          <a:p>
            <a:pPr algn="ctr"/>
            <a:r>
              <a:rPr lang="en-US" dirty="0">
                <a:solidFill>
                  <a:schemeClr val="bg1">
                    <a:lumMod val="50000"/>
                  </a:schemeClr>
                </a:solidFill>
              </a:rPr>
              <a:t>In their provider’s responses, and especially in healthcare, more risk abating.</a:t>
            </a:r>
          </a:p>
          <a:p>
            <a:pPr algn="ctr"/>
            <a:r>
              <a:rPr lang="en-US" dirty="0">
                <a:solidFill>
                  <a:schemeClr val="bg1">
                    <a:lumMod val="50000"/>
                  </a:schemeClr>
                </a:solidFill>
              </a:rPr>
              <a:t>If </a:t>
            </a:r>
            <a:r>
              <a:rPr lang="en-US" dirty="0">
                <a:solidFill>
                  <a:schemeClr val="tx1">
                    <a:lumMod val="75000"/>
                    <a:lumOff val="25000"/>
                  </a:schemeClr>
                </a:solidFill>
              </a:rPr>
              <a:t>subjective judgement </a:t>
            </a:r>
            <a:r>
              <a:rPr lang="en-US" dirty="0">
                <a:solidFill>
                  <a:schemeClr val="bg1">
                    <a:lumMod val="50000"/>
                  </a:schemeClr>
                </a:solidFill>
              </a:rPr>
              <a:t>is involved the difference in results is profound.</a:t>
            </a:r>
          </a:p>
        </p:txBody>
      </p:sp>
    </p:spTree>
    <p:extLst>
      <p:ext uri="{BB962C8B-B14F-4D97-AF65-F5344CB8AC3E}">
        <p14:creationId xmlns:p14="http://schemas.microsoft.com/office/powerpoint/2010/main" val="47732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 name="Shape 2">
            <a:extLst>
              <a:ext uri="{FF2B5EF4-FFF2-40B4-BE49-F238E27FC236}">
                <a16:creationId xmlns:a16="http://schemas.microsoft.com/office/drawing/2014/main" id="{329A9870-10AC-2C44-AADB-C31F8269F85C}"/>
              </a:ext>
            </a:extLst>
          </p:cNvPr>
          <p:cNvSpPr/>
          <p:nvPr/>
        </p:nvSpPr>
        <p:spPr>
          <a:xfrm>
            <a:off x="7498562" y="2574023"/>
            <a:ext cx="3788217" cy="3120807"/>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18" name="Shape 2">
            <a:extLst>
              <a:ext uri="{FF2B5EF4-FFF2-40B4-BE49-F238E27FC236}">
                <a16:creationId xmlns:a16="http://schemas.microsoft.com/office/drawing/2014/main" id="{C40E94D9-CA52-6449-A78E-456675EC4FEB}"/>
              </a:ext>
            </a:extLst>
          </p:cNvPr>
          <p:cNvSpPr/>
          <p:nvPr/>
        </p:nvSpPr>
        <p:spPr>
          <a:xfrm>
            <a:off x="3955328" y="2597979"/>
            <a:ext cx="2997841" cy="3120807"/>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16" name="Shape 2">
            <a:extLst>
              <a:ext uri="{FF2B5EF4-FFF2-40B4-BE49-F238E27FC236}">
                <a16:creationId xmlns:a16="http://schemas.microsoft.com/office/drawing/2014/main" id="{8B288742-7F90-F746-B8F0-14764F1C0B86}"/>
              </a:ext>
            </a:extLst>
          </p:cNvPr>
          <p:cNvSpPr/>
          <p:nvPr/>
        </p:nvSpPr>
        <p:spPr>
          <a:xfrm>
            <a:off x="927285" y="2597979"/>
            <a:ext cx="2577623" cy="3120807"/>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III – PRODUCT AND PROOF</a:t>
            </a:r>
            <a:endParaRPr lang="en-US" sz="1200" dirty="0"/>
          </a:p>
        </p:txBody>
      </p:sp>
      <p:sp>
        <p:nvSpPr>
          <p:cNvPr id="3" name="Text 1"/>
          <p:cNvSpPr/>
          <p:nvPr/>
        </p:nvSpPr>
        <p:spPr>
          <a:xfrm>
            <a:off x="822960" y="925507"/>
            <a:ext cx="10607040" cy="470916"/>
          </a:xfrm>
          <a:prstGeom prst="rect">
            <a:avLst/>
          </a:prstGeom>
          <a:noFill/>
          <a:ln/>
        </p:spPr>
        <p:txBody>
          <a:bodyPr wrap="square" lIns="0" tIns="0" rIns="0" bIns="0" rtlCol="0" anchor="t"/>
          <a:lstStyle/>
          <a:p>
            <a:r>
              <a:rPr lang="en-US" sz="3200" b="1" dirty="0"/>
              <a:t>First Consumer Thesis: Personal Adjudication and Curation</a:t>
            </a:r>
            <a:endParaRPr lang="en-US" sz="3200" dirty="0"/>
          </a:p>
        </p:txBody>
      </p:sp>
      <p:pic>
        <p:nvPicPr>
          <p:cNvPr id="9"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1" name="Text 2">
            <a:extLst>
              <a:ext uri="{FF2B5EF4-FFF2-40B4-BE49-F238E27FC236}">
                <a16:creationId xmlns:a16="http://schemas.microsoft.com/office/drawing/2014/main" id="{BAF18C64-838A-B04D-A874-B0FC2F369A67}"/>
              </a:ext>
            </a:extLst>
          </p:cNvPr>
          <p:cNvSpPr/>
          <p:nvPr/>
        </p:nvSpPr>
        <p:spPr>
          <a:xfrm>
            <a:off x="1310640" y="1370842"/>
            <a:ext cx="10012680" cy="1309009"/>
          </a:xfrm>
          <a:prstGeom prst="rect">
            <a:avLst/>
          </a:prstGeom>
          <a:noFill/>
          <a:ln/>
        </p:spPr>
        <p:txBody>
          <a:bodyPr wrap="square" lIns="0" tIns="0" rIns="0" bIns="0" rtlCol="0" anchor="ctr">
            <a:normAutofit/>
          </a:bodyPr>
          <a:lstStyle/>
          <a:p>
            <a:r>
              <a:rPr lang="en-US" sz="2000" b="1" dirty="0">
                <a:solidFill>
                  <a:schemeClr val="bg1">
                    <a:lumMod val="50000"/>
                  </a:schemeClr>
                </a:solidFill>
                <a:latin typeface="Arial" panose="020B0604020202020204" pitchFamily="34" charset="0"/>
                <a:cs typeface="Arial" panose="020B0604020202020204" pitchFamily="34" charset="0"/>
              </a:rPr>
              <a:t>Consumers face unlimited persuasive content and binding language.</a:t>
            </a:r>
          </a:p>
          <a:p>
            <a:r>
              <a:rPr lang="en-US" sz="2000" b="1" dirty="0">
                <a:solidFill>
                  <a:schemeClr val="bg1">
                    <a:lumMod val="50000"/>
                  </a:schemeClr>
                </a:solidFill>
                <a:latin typeface="Arial" panose="020B0604020202020204" pitchFamily="34" charset="0"/>
                <a:cs typeface="Arial" panose="020B0604020202020204" pitchFamily="34" charset="0"/>
              </a:rPr>
              <a:t>Runcible gives consumers a personal adjudication and curation layer.</a:t>
            </a:r>
          </a:p>
        </p:txBody>
      </p:sp>
      <p:sp>
        <p:nvSpPr>
          <p:cNvPr id="5" name="TextBox 4">
            <a:extLst>
              <a:ext uri="{FF2B5EF4-FFF2-40B4-BE49-F238E27FC236}">
                <a16:creationId xmlns:a16="http://schemas.microsoft.com/office/drawing/2014/main" id="{4F9A405B-2CEA-D545-8DFE-D8B1B468E1DB}"/>
              </a:ext>
            </a:extLst>
          </p:cNvPr>
          <p:cNvSpPr txBox="1"/>
          <p:nvPr/>
        </p:nvSpPr>
        <p:spPr>
          <a:xfrm>
            <a:off x="1049805" y="2579405"/>
            <a:ext cx="1619802" cy="3416320"/>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Inputs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Media</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Arguments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Claims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Contracts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Policies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Terms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Books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Speeches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Research</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Social content</a:t>
            </a:r>
          </a:p>
          <a:p>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4D64DB8-9070-414D-A4B4-6B5F23973D54}"/>
              </a:ext>
            </a:extLst>
          </p:cNvPr>
          <p:cNvSpPr txBox="1"/>
          <p:nvPr/>
        </p:nvSpPr>
        <p:spPr>
          <a:xfrm>
            <a:off x="4040539" y="2579405"/>
            <a:ext cx="2912630" cy="2862322"/>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Runcible</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Decomposes claims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Tests evidence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Exposes assumptions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Identifies contradictions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Maps interests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Frames by values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Flags obligations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Shows what survives</a:t>
            </a:r>
          </a:p>
          <a:p>
            <a:endParaRPr lang="en-US"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49C007B-69F6-7C4C-A5E9-882A9C6F0B41}"/>
              </a:ext>
            </a:extLst>
          </p:cNvPr>
          <p:cNvSpPr txBox="1"/>
          <p:nvPr/>
        </p:nvSpPr>
        <p:spPr>
          <a:xfrm>
            <a:off x="7605243" y="2579405"/>
            <a:ext cx="3416988" cy="2862322"/>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Outputs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What is claimed</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What is evidenced</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What is opinion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What is manipulation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What is uncertain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What conflicts with my frame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What I should inspect before acting</a:t>
            </a:r>
          </a:p>
          <a:p>
            <a:endParaRPr lang="en-US"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39DC06D-380E-1641-97F7-5D8398B3C466}"/>
              </a:ext>
            </a:extLst>
          </p:cNvPr>
          <p:cNvSpPr txBox="1"/>
          <p:nvPr/>
        </p:nvSpPr>
        <p:spPr>
          <a:xfrm>
            <a:off x="958872" y="5718786"/>
            <a:ext cx="9963177" cy="400110"/>
          </a:xfrm>
          <a:prstGeom prst="rect">
            <a:avLst/>
          </a:prstGeom>
          <a:noFill/>
        </p:spPr>
        <p:txBody>
          <a:bodyPr wrap="none" rtlCol="0">
            <a:spAutoFit/>
          </a:bodyPr>
          <a:lstStyle/>
          <a:p>
            <a:r>
              <a:rPr lang="en-US" sz="2000" b="1" dirty="0">
                <a:solidFill>
                  <a:srgbClr val="C0452A"/>
                </a:solidFill>
                <a:latin typeface="Arial" panose="020B0604020202020204" pitchFamily="34" charset="0"/>
                <a:cs typeface="Arial" panose="020B0604020202020204" pitchFamily="34" charset="0"/>
              </a:rPr>
              <a:t>Consumers regain agency </a:t>
            </a:r>
            <a:r>
              <a:rPr lang="en-US" sz="2000" b="1" dirty="0">
                <a:latin typeface="Arial" panose="020B0604020202020204" pitchFamily="34" charset="0"/>
                <a:cs typeface="Arial" panose="020B0604020202020204" pitchFamily="34" charset="0"/>
              </a:rPr>
              <a:t>over what they believe, share, sign, buy, and support.</a:t>
            </a:r>
          </a:p>
        </p:txBody>
      </p:sp>
      <p:sp>
        <p:nvSpPr>
          <p:cNvPr id="14" name="Chevron 13">
            <a:extLst>
              <a:ext uri="{FF2B5EF4-FFF2-40B4-BE49-F238E27FC236}">
                <a16:creationId xmlns:a16="http://schemas.microsoft.com/office/drawing/2014/main" id="{44B58B82-492E-7843-A7E7-FBC1C51789F0}"/>
              </a:ext>
            </a:extLst>
          </p:cNvPr>
          <p:cNvSpPr/>
          <p:nvPr/>
        </p:nvSpPr>
        <p:spPr>
          <a:xfrm>
            <a:off x="3611589" y="3739513"/>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hevron 14">
            <a:extLst>
              <a:ext uri="{FF2B5EF4-FFF2-40B4-BE49-F238E27FC236}">
                <a16:creationId xmlns:a16="http://schemas.microsoft.com/office/drawing/2014/main" id="{7687F82C-2E77-FF43-8E6E-B24253B6C16E}"/>
              </a:ext>
            </a:extLst>
          </p:cNvPr>
          <p:cNvSpPr/>
          <p:nvPr/>
        </p:nvSpPr>
        <p:spPr>
          <a:xfrm>
            <a:off x="7109277" y="3739513"/>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96714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IV - BUSINESS MODEL AND SCALE</a:t>
            </a:r>
            <a:endParaRPr lang="en-US" sz="1200" dirty="0"/>
          </a:p>
        </p:txBody>
      </p:sp>
      <p:sp>
        <p:nvSpPr>
          <p:cNvPr id="3" name="Text 1"/>
          <p:cNvSpPr/>
          <p:nvPr/>
        </p:nvSpPr>
        <p:spPr>
          <a:xfrm>
            <a:off x="822960" y="1024127"/>
            <a:ext cx="10607040" cy="1129705"/>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One mechanism, multiple monetization surfaces.</a:t>
            </a:r>
            <a:endParaRPr lang="en-US" sz="3100" dirty="0"/>
          </a:p>
        </p:txBody>
      </p:sp>
      <p:sp>
        <p:nvSpPr>
          <p:cNvPr id="4" name="Shape 2"/>
          <p:cNvSpPr/>
          <p:nvPr/>
        </p:nvSpPr>
        <p:spPr>
          <a:xfrm>
            <a:off x="6801986" y="2617409"/>
            <a:ext cx="3543621"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5" name="Text 3"/>
          <p:cNvSpPr/>
          <p:nvPr/>
        </p:nvSpPr>
        <p:spPr>
          <a:xfrm>
            <a:off x="7076306" y="2617409"/>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Workflow subscriptions</a:t>
            </a:r>
            <a:endParaRPr lang="en-US" sz="1500" dirty="0"/>
          </a:p>
        </p:txBody>
      </p:sp>
      <p:sp>
        <p:nvSpPr>
          <p:cNvPr id="6" name="Shape 4"/>
          <p:cNvSpPr/>
          <p:nvPr/>
        </p:nvSpPr>
        <p:spPr>
          <a:xfrm>
            <a:off x="6801986" y="3439257"/>
            <a:ext cx="3543621"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7" name="Text 5"/>
          <p:cNvSpPr/>
          <p:nvPr/>
        </p:nvSpPr>
        <p:spPr>
          <a:xfrm>
            <a:off x="7056533" y="3439257"/>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Custom Protocol libraries</a:t>
            </a:r>
            <a:endParaRPr lang="en-US" sz="1500" dirty="0"/>
          </a:p>
        </p:txBody>
      </p:sp>
      <p:sp>
        <p:nvSpPr>
          <p:cNvPr id="8" name="Shape 6"/>
          <p:cNvSpPr/>
          <p:nvPr/>
        </p:nvSpPr>
        <p:spPr>
          <a:xfrm>
            <a:off x="822960" y="1572939"/>
            <a:ext cx="3543621"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9" name="Text 7"/>
          <p:cNvSpPr/>
          <p:nvPr/>
        </p:nvSpPr>
        <p:spPr>
          <a:xfrm>
            <a:off x="1097280" y="1572939"/>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Runtime / API / OEM licensing</a:t>
            </a:r>
            <a:endParaRPr lang="en-US" sz="1500" dirty="0"/>
          </a:p>
        </p:txBody>
      </p:sp>
      <p:sp>
        <p:nvSpPr>
          <p:cNvPr id="10" name="Shape 8"/>
          <p:cNvSpPr/>
          <p:nvPr/>
        </p:nvSpPr>
        <p:spPr>
          <a:xfrm>
            <a:off x="2688834" y="2415702"/>
            <a:ext cx="3543621"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11" name="Text 9"/>
          <p:cNvSpPr/>
          <p:nvPr/>
        </p:nvSpPr>
        <p:spPr>
          <a:xfrm>
            <a:off x="2963154" y="2415702"/>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Certification, audit &amp; warrantability</a:t>
            </a:r>
            <a:endParaRPr lang="en-US" sz="1500" dirty="0"/>
          </a:p>
        </p:txBody>
      </p:sp>
      <p:sp>
        <p:nvSpPr>
          <p:cNvPr id="12" name="Shape 10"/>
          <p:cNvSpPr/>
          <p:nvPr/>
        </p:nvSpPr>
        <p:spPr>
          <a:xfrm>
            <a:off x="6741026" y="4261105"/>
            <a:ext cx="3596638"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13" name="Text 11"/>
          <p:cNvSpPr/>
          <p:nvPr/>
        </p:nvSpPr>
        <p:spPr>
          <a:xfrm>
            <a:off x="7015346" y="4261105"/>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Oversing platform &amp; training</a:t>
            </a:r>
            <a:endParaRPr lang="en-US" sz="1500" dirty="0"/>
          </a:p>
        </p:txBody>
      </p:sp>
      <p:sp>
        <p:nvSpPr>
          <p:cNvPr id="14" name="Shape 12"/>
          <p:cNvSpPr/>
          <p:nvPr/>
        </p:nvSpPr>
        <p:spPr>
          <a:xfrm>
            <a:off x="2688834" y="3228807"/>
            <a:ext cx="3543621"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15" name="Text 13"/>
          <p:cNvSpPr/>
          <p:nvPr/>
        </p:nvSpPr>
        <p:spPr>
          <a:xfrm>
            <a:off x="2963154" y="3228807"/>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Decidability Record corpus</a:t>
            </a:r>
            <a:endParaRPr lang="en-US" sz="1500" dirty="0"/>
          </a:p>
        </p:txBody>
      </p:sp>
      <p:sp>
        <p:nvSpPr>
          <p:cNvPr id="16" name="Text 14"/>
          <p:cNvSpPr/>
          <p:nvPr/>
        </p:nvSpPr>
        <p:spPr>
          <a:xfrm>
            <a:off x="1068600" y="5634759"/>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Workflow revenue is the wedge. </a:t>
            </a:r>
            <a:r>
              <a:rPr lang="en-US" sz="1800" b="1" dirty="0">
                <a:solidFill>
                  <a:srgbClr val="C0452A"/>
                </a:solidFill>
                <a:latin typeface="Arial" pitchFamily="34" charset="0"/>
                <a:ea typeface="Arial" pitchFamily="34" charset="-122"/>
                <a:cs typeface="Arial" pitchFamily="34" charset="-120"/>
              </a:rPr>
              <a:t>The business doesn’t depend on owning the largest model.</a:t>
            </a:r>
            <a:endParaRPr lang="en-US" sz="1800" dirty="0"/>
          </a:p>
        </p:txBody>
      </p:sp>
      <p:pic>
        <p:nvPicPr>
          <p:cNvPr id="17"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8" name="Text 15"/>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20" name="Chevron 19">
            <a:extLst>
              <a:ext uri="{FF2B5EF4-FFF2-40B4-BE49-F238E27FC236}">
                <a16:creationId xmlns:a16="http://schemas.microsoft.com/office/drawing/2014/main" id="{CA81A34D-0238-F946-9670-00D5F38B4D11}"/>
              </a:ext>
            </a:extLst>
          </p:cNvPr>
          <p:cNvSpPr/>
          <p:nvPr/>
        </p:nvSpPr>
        <p:spPr>
          <a:xfrm>
            <a:off x="4519335" y="1766475"/>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Chevron 20">
            <a:extLst>
              <a:ext uri="{FF2B5EF4-FFF2-40B4-BE49-F238E27FC236}">
                <a16:creationId xmlns:a16="http://schemas.microsoft.com/office/drawing/2014/main" id="{455DA786-0056-5548-9152-9755BDFD2F77}"/>
              </a:ext>
            </a:extLst>
          </p:cNvPr>
          <p:cNvSpPr/>
          <p:nvPr/>
        </p:nvSpPr>
        <p:spPr>
          <a:xfrm>
            <a:off x="6424963" y="2954501"/>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Shape 10">
            <a:extLst>
              <a:ext uri="{FF2B5EF4-FFF2-40B4-BE49-F238E27FC236}">
                <a16:creationId xmlns:a16="http://schemas.microsoft.com/office/drawing/2014/main" id="{84C4C302-8BA8-4844-8BD8-24178AAB43EF}"/>
              </a:ext>
            </a:extLst>
          </p:cNvPr>
          <p:cNvSpPr/>
          <p:nvPr/>
        </p:nvSpPr>
        <p:spPr>
          <a:xfrm>
            <a:off x="8079002" y="5012796"/>
            <a:ext cx="3596638" cy="658368"/>
          </a:xfrm>
          <a:prstGeom prst="roundRect">
            <a:avLst>
              <a:gd name="adj" fmla="val 8333"/>
            </a:avLst>
          </a:prstGeom>
          <a:solidFill>
            <a:srgbClr val="F4F4F2"/>
          </a:solidFill>
          <a:ln/>
          <a:effectLst>
            <a:outerShdw blurRad="88900" dist="38100" dir="5400000" algn="bl" rotWithShape="0">
              <a:srgbClr val="000000">
                <a:alpha val="10000"/>
              </a:srgbClr>
            </a:outerShdw>
          </a:effectLst>
        </p:spPr>
      </p:sp>
      <p:sp>
        <p:nvSpPr>
          <p:cNvPr id="24" name="Text 11">
            <a:extLst>
              <a:ext uri="{FF2B5EF4-FFF2-40B4-BE49-F238E27FC236}">
                <a16:creationId xmlns:a16="http://schemas.microsoft.com/office/drawing/2014/main" id="{32254E29-307B-FE49-84C7-683F8A03E2CA}"/>
              </a:ext>
            </a:extLst>
          </p:cNvPr>
          <p:cNvSpPr/>
          <p:nvPr/>
        </p:nvSpPr>
        <p:spPr>
          <a:xfrm>
            <a:off x="8353322" y="5012796"/>
            <a:ext cx="3281131" cy="658368"/>
          </a:xfrm>
          <a:prstGeom prst="rect">
            <a:avLst/>
          </a:prstGeom>
          <a:noFill/>
          <a:ln/>
        </p:spPr>
        <p:txBody>
          <a:bodyPr wrap="square" lIns="0" tIns="0" rIns="0" bIns="0" rtlCol="0" anchor="ctr"/>
          <a:lstStyle/>
          <a:p>
            <a:pPr marL="0" indent="0">
              <a:buNone/>
            </a:pPr>
            <a:r>
              <a:rPr lang="en-US" sz="1500" b="1" dirty="0">
                <a:solidFill>
                  <a:srgbClr val="16181D"/>
                </a:solidFill>
                <a:latin typeface="Arial" pitchFamily="34" charset="0"/>
                <a:ea typeface="Arial" pitchFamily="34" charset="-122"/>
                <a:cs typeface="Arial" pitchFamily="34" charset="-120"/>
              </a:rPr>
              <a:t>Implementation Services</a:t>
            </a:r>
            <a:endParaRPr lang="en-US" sz="1500" dirty="0"/>
          </a:p>
        </p:txBody>
      </p:sp>
      <p:sp>
        <p:nvSpPr>
          <p:cNvPr id="25" name="Chevron 24">
            <a:extLst>
              <a:ext uri="{FF2B5EF4-FFF2-40B4-BE49-F238E27FC236}">
                <a16:creationId xmlns:a16="http://schemas.microsoft.com/office/drawing/2014/main" id="{B08D9577-117B-8542-85ED-5DDBFB7E468E}"/>
              </a:ext>
            </a:extLst>
          </p:cNvPr>
          <p:cNvSpPr/>
          <p:nvPr/>
        </p:nvSpPr>
        <p:spPr>
          <a:xfrm>
            <a:off x="10562665" y="4429651"/>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ight Triangle 25">
            <a:extLst>
              <a:ext uri="{FF2B5EF4-FFF2-40B4-BE49-F238E27FC236}">
                <a16:creationId xmlns:a16="http://schemas.microsoft.com/office/drawing/2014/main" id="{13BCD83D-65B5-E549-9AB3-5A4FE05AE28F}"/>
              </a:ext>
            </a:extLst>
          </p:cNvPr>
          <p:cNvSpPr/>
          <p:nvPr/>
        </p:nvSpPr>
        <p:spPr>
          <a:xfrm rot="5400000">
            <a:off x="-8387" y="8386"/>
            <a:ext cx="839733" cy="82296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D77B56E1-A594-9B45-A673-E3EA5227E877}"/>
              </a:ext>
            </a:extLst>
          </p:cNvPr>
          <p:cNvSpPr txBox="1"/>
          <p:nvPr/>
        </p:nvSpPr>
        <p:spPr>
          <a:xfrm>
            <a:off x="37659" y="50534"/>
            <a:ext cx="381836" cy="369332"/>
          </a:xfrm>
          <a:prstGeom prst="rect">
            <a:avLst/>
          </a:prstGeom>
          <a:noFill/>
        </p:spPr>
        <p:txBody>
          <a:bodyPr wrap="none" rtlCol="0">
            <a:spAutoFit/>
          </a:bodyPr>
          <a:lstStyle/>
          <a:p>
            <a:r>
              <a:rPr lang="en-US" b="1" dirty="0">
                <a:solidFill>
                  <a:schemeClr val="bg1"/>
                </a:solidFill>
              </a:rPr>
              <a:t>IV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1 - THE CATEGORY SHIFT</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“Can we trust AI?” is the wrong question.</a:t>
            </a:r>
            <a:endParaRPr lang="en-US" sz="3100" dirty="0"/>
          </a:p>
        </p:txBody>
      </p:sp>
      <p:sp>
        <p:nvSpPr>
          <p:cNvPr id="4" name="Text 2"/>
          <p:cNvSpPr/>
          <p:nvPr/>
        </p:nvSpPr>
        <p:spPr>
          <a:xfrm>
            <a:off x="822960" y="1874520"/>
            <a:ext cx="10515600" cy="640080"/>
          </a:xfrm>
          <a:prstGeom prst="rect">
            <a:avLst/>
          </a:prstGeom>
          <a:noFill/>
          <a:ln/>
        </p:spPr>
        <p:txBody>
          <a:bodyPr wrap="square" lIns="0" tIns="0" rIns="0" bIns="0" rtlCol="0" anchor="t"/>
          <a:lstStyle/>
          <a:p>
            <a:pPr marL="0" indent="0" algn="l">
              <a:lnSpc>
                <a:spcPct val="108000"/>
              </a:lnSpc>
              <a:buNone/>
            </a:pPr>
            <a:r>
              <a:rPr lang="en-US" sz="1550" dirty="0">
                <a:solidFill>
                  <a:srgbClr val="8A8F98"/>
                </a:solidFill>
                <a:latin typeface="Arial" pitchFamily="34" charset="0"/>
                <a:ea typeface="Arial" pitchFamily="34" charset="-122"/>
                <a:cs typeface="Arial" pitchFamily="34" charset="-120"/>
              </a:rPr>
              <a:t>A model answer is not authority. It is candidate material that must be tested before it becomes institutional work.</a:t>
            </a:r>
            <a:endParaRPr lang="en-US" sz="1550" dirty="0"/>
          </a:p>
        </p:txBody>
      </p:sp>
      <p:sp>
        <p:nvSpPr>
          <p:cNvPr id="5" name="Text 3"/>
          <p:cNvSpPr/>
          <p:nvPr/>
        </p:nvSpPr>
        <p:spPr>
          <a:xfrm>
            <a:off x="822960" y="2880360"/>
            <a:ext cx="4114800" cy="320040"/>
          </a:xfrm>
          <a:prstGeom prst="rect">
            <a:avLst/>
          </a:prstGeom>
          <a:noFill/>
          <a:ln/>
        </p:spPr>
        <p:txBody>
          <a:bodyPr wrap="square" lIns="0" tIns="0" rIns="0" bIns="0" rtlCol="0" anchor="ctr"/>
          <a:lstStyle/>
          <a:p>
            <a:pPr marL="0" indent="0">
              <a:buNone/>
            </a:pPr>
            <a:r>
              <a:rPr lang="en-US" sz="1600" b="1" kern="0" spc="100" dirty="0">
                <a:solidFill>
                  <a:srgbClr val="16181D"/>
                </a:solidFill>
                <a:latin typeface="Arial" pitchFamily="34" charset="0"/>
                <a:ea typeface="Arial" pitchFamily="34" charset="-122"/>
                <a:cs typeface="Arial" pitchFamily="34" charset="-120"/>
              </a:rPr>
              <a:t>THE WRONG QUESTION</a:t>
            </a:r>
            <a:endParaRPr lang="en-US" sz="1600" dirty="0"/>
          </a:p>
        </p:txBody>
      </p:sp>
      <p:sp>
        <p:nvSpPr>
          <p:cNvPr id="6" name="Text 4"/>
          <p:cNvSpPr/>
          <p:nvPr/>
        </p:nvSpPr>
        <p:spPr>
          <a:xfrm>
            <a:off x="822960" y="3200400"/>
            <a:ext cx="4206240" cy="457200"/>
          </a:xfrm>
          <a:prstGeom prst="rect">
            <a:avLst/>
          </a:prstGeom>
          <a:noFill/>
          <a:ln/>
        </p:spPr>
        <p:txBody>
          <a:bodyPr wrap="square" lIns="0" tIns="0" rIns="0" bIns="0" rtlCol="0" anchor="ctr"/>
          <a:lstStyle/>
          <a:p>
            <a:pPr marL="0" indent="0">
              <a:buNone/>
            </a:pPr>
            <a:r>
              <a:rPr lang="en-US" sz="1900" b="1" dirty="0">
                <a:solidFill>
                  <a:srgbClr val="8A8F98"/>
                </a:solidFill>
                <a:latin typeface="Arial" pitchFamily="34" charset="0"/>
                <a:ea typeface="Arial" pitchFamily="34" charset="-122"/>
                <a:cs typeface="Arial" pitchFamily="34" charset="-120"/>
              </a:rPr>
              <a:t>Can we trust the model? (No.)</a:t>
            </a:r>
            <a:endParaRPr lang="en-US" sz="1900" dirty="0"/>
          </a:p>
        </p:txBody>
      </p:sp>
      <p:sp>
        <p:nvSpPr>
          <p:cNvPr id="7" name="Text 5"/>
          <p:cNvSpPr/>
          <p:nvPr/>
        </p:nvSpPr>
        <p:spPr>
          <a:xfrm>
            <a:off x="822960" y="3900791"/>
            <a:ext cx="4206240" cy="640080"/>
          </a:xfrm>
          <a:prstGeom prst="rect">
            <a:avLst/>
          </a:prstGeom>
          <a:noFill/>
          <a:ln/>
        </p:spPr>
        <p:txBody>
          <a:bodyPr wrap="square" lIns="0" tIns="0" rIns="0" bIns="0" rtlCol="0" anchor="ctr"/>
          <a:lstStyle/>
          <a:p>
            <a:pPr marL="0" indent="0">
              <a:lnSpc>
                <a:spcPct val="110000"/>
              </a:lnSpc>
              <a:buNone/>
            </a:pPr>
            <a:r>
              <a:rPr lang="en-US" dirty="0">
                <a:solidFill>
                  <a:srgbClr val="3A3E45"/>
                </a:solidFill>
                <a:latin typeface="Arial" pitchFamily="34" charset="0"/>
                <a:ea typeface="Arial" pitchFamily="34" charset="-122"/>
                <a:cs typeface="Arial" pitchFamily="34" charset="-120"/>
              </a:rPr>
              <a:t>The first answer isn’t the truth or judgement. It’s the </a:t>
            </a:r>
            <a:r>
              <a:rPr lang="en-US" b="1" dirty="0">
                <a:solidFill>
                  <a:srgbClr val="3A3E45"/>
                </a:solidFill>
                <a:latin typeface="Arial" pitchFamily="34" charset="0"/>
                <a:ea typeface="Arial" pitchFamily="34" charset="-122"/>
                <a:cs typeface="Arial" pitchFamily="34" charset="-120"/>
              </a:rPr>
              <a:t>pleading</a:t>
            </a:r>
            <a:r>
              <a:rPr lang="en-US" dirty="0">
                <a:solidFill>
                  <a:srgbClr val="3A3E45"/>
                </a:solidFill>
                <a:latin typeface="Arial" pitchFamily="34" charset="0"/>
                <a:ea typeface="Arial" pitchFamily="34" charset="-122"/>
                <a:cs typeface="Arial" pitchFamily="34" charset="-120"/>
              </a:rPr>
              <a:t>.</a:t>
            </a:r>
            <a:endParaRPr lang="en-US" dirty="0"/>
          </a:p>
        </p:txBody>
      </p:sp>
      <p:sp>
        <p:nvSpPr>
          <p:cNvPr id="8" name="Shape 6"/>
          <p:cNvSpPr/>
          <p:nvPr/>
        </p:nvSpPr>
        <p:spPr>
          <a:xfrm>
            <a:off x="4921221" y="3310128"/>
            <a:ext cx="1005840" cy="0"/>
          </a:xfrm>
          <a:prstGeom prst="line">
            <a:avLst/>
          </a:prstGeom>
          <a:noFill/>
          <a:ln w="38100">
            <a:solidFill>
              <a:srgbClr val="C0452A"/>
            </a:solidFill>
            <a:prstDash val="solid"/>
            <a:tailEnd type="triangle"/>
          </a:ln>
        </p:spPr>
      </p:sp>
      <p:sp>
        <p:nvSpPr>
          <p:cNvPr id="9" name="Text 7"/>
          <p:cNvSpPr/>
          <p:nvPr/>
        </p:nvSpPr>
        <p:spPr>
          <a:xfrm>
            <a:off x="6675120" y="2880360"/>
            <a:ext cx="4572000" cy="320040"/>
          </a:xfrm>
          <a:prstGeom prst="rect">
            <a:avLst/>
          </a:prstGeom>
          <a:noFill/>
          <a:ln/>
        </p:spPr>
        <p:txBody>
          <a:bodyPr wrap="square" lIns="0" tIns="0" rIns="0" bIns="0" rtlCol="0" anchor="ctr"/>
          <a:lstStyle/>
          <a:p>
            <a:pPr marL="0" indent="0">
              <a:buNone/>
            </a:pPr>
            <a:r>
              <a:rPr lang="en-US" sz="1600" b="1" kern="0" spc="100" dirty="0">
                <a:solidFill>
                  <a:srgbClr val="16181D"/>
                </a:solidFill>
                <a:latin typeface="Arial" pitchFamily="34" charset="0"/>
                <a:ea typeface="Arial" pitchFamily="34" charset="-122"/>
                <a:cs typeface="Arial" pitchFamily="34" charset="-120"/>
              </a:rPr>
              <a:t>THE RIGHT QUESTION</a:t>
            </a:r>
            <a:endParaRPr lang="en-US" sz="1600" dirty="0"/>
          </a:p>
        </p:txBody>
      </p:sp>
      <p:sp>
        <p:nvSpPr>
          <p:cNvPr id="10" name="Text 8"/>
          <p:cNvSpPr/>
          <p:nvPr/>
        </p:nvSpPr>
        <p:spPr>
          <a:xfrm>
            <a:off x="6675120" y="3200400"/>
            <a:ext cx="4572000" cy="457200"/>
          </a:xfrm>
          <a:prstGeom prst="rect">
            <a:avLst/>
          </a:prstGeom>
          <a:noFill/>
          <a:ln/>
        </p:spPr>
        <p:txBody>
          <a:bodyPr wrap="square" lIns="0" tIns="0" rIns="0" bIns="0" rtlCol="0" anchor="ctr"/>
          <a:lstStyle/>
          <a:p>
            <a:pPr marL="0" indent="0">
              <a:buNone/>
            </a:pPr>
            <a:r>
              <a:rPr lang="en-US" sz="1900" b="1" dirty="0">
                <a:solidFill>
                  <a:srgbClr val="C0452A"/>
                </a:solidFill>
                <a:latin typeface="Arial" pitchFamily="34" charset="0"/>
                <a:ea typeface="Arial" pitchFamily="34" charset="-122"/>
                <a:cs typeface="Arial" pitchFamily="34" charset="-120"/>
              </a:rPr>
              <a:t>How do we test the hypothesis?</a:t>
            </a:r>
            <a:endParaRPr lang="en-US" sz="1900" dirty="0"/>
          </a:p>
        </p:txBody>
      </p:sp>
      <p:sp>
        <p:nvSpPr>
          <p:cNvPr id="11" name="Text 9"/>
          <p:cNvSpPr/>
          <p:nvPr/>
        </p:nvSpPr>
        <p:spPr>
          <a:xfrm>
            <a:off x="6675120" y="3900791"/>
            <a:ext cx="4480560" cy="640080"/>
          </a:xfrm>
          <a:prstGeom prst="rect">
            <a:avLst/>
          </a:prstGeom>
          <a:noFill/>
          <a:ln/>
        </p:spPr>
        <p:txBody>
          <a:bodyPr wrap="square" lIns="0" tIns="0" rIns="0" bIns="0" rtlCol="0" anchor="ctr"/>
          <a:lstStyle/>
          <a:p>
            <a:pPr marL="0" indent="0">
              <a:lnSpc>
                <a:spcPct val="110000"/>
              </a:lnSpc>
              <a:buNone/>
            </a:pPr>
            <a:r>
              <a:rPr lang="en-US" dirty="0">
                <a:solidFill>
                  <a:srgbClr val="3A3E45"/>
                </a:solidFill>
                <a:latin typeface="Arial" pitchFamily="34" charset="0"/>
                <a:ea typeface="Arial" pitchFamily="34" charset="-122"/>
                <a:cs typeface="Arial" pitchFamily="34" charset="-120"/>
              </a:rPr>
              <a:t>Treat model output as </a:t>
            </a:r>
            <a:r>
              <a:rPr lang="en-US" b="1" dirty="0">
                <a:solidFill>
                  <a:srgbClr val="3A3E45"/>
                </a:solidFill>
                <a:latin typeface="Arial" pitchFamily="34" charset="0"/>
                <a:ea typeface="Arial" pitchFamily="34" charset="-122"/>
                <a:cs typeface="Arial" pitchFamily="34" charset="-120"/>
              </a:rPr>
              <a:t>pleading</a:t>
            </a:r>
            <a:r>
              <a:rPr lang="en-US" dirty="0">
                <a:solidFill>
                  <a:srgbClr val="3A3E45"/>
                </a:solidFill>
                <a:latin typeface="Arial" pitchFamily="34" charset="0"/>
                <a:ea typeface="Arial" pitchFamily="34" charset="-122"/>
                <a:cs typeface="Arial" pitchFamily="34" charset="-120"/>
              </a:rPr>
              <a:t>, </a:t>
            </a:r>
            <a:r>
              <a:rPr lang="en-US" b="1" dirty="0">
                <a:solidFill>
                  <a:srgbClr val="3A3E45"/>
                </a:solidFill>
                <a:latin typeface="Arial" pitchFamily="34" charset="0"/>
                <a:ea typeface="Arial" pitchFamily="34" charset="-122"/>
                <a:cs typeface="Arial" pitchFamily="34" charset="-120"/>
              </a:rPr>
              <a:t>claim</a:t>
            </a:r>
            <a:r>
              <a:rPr lang="en-US" dirty="0">
                <a:solidFill>
                  <a:srgbClr val="3A3E45"/>
                </a:solidFill>
                <a:latin typeface="Arial" pitchFamily="34" charset="0"/>
                <a:ea typeface="Arial" pitchFamily="34" charset="-122"/>
                <a:cs typeface="Arial" pitchFamily="34" charset="-120"/>
              </a:rPr>
              <a:t>, or </a:t>
            </a:r>
            <a:r>
              <a:rPr lang="en-US" b="1" dirty="0">
                <a:solidFill>
                  <a:srgbClr val="3A3E45"/>
                </a:solidFill>
                <a:latin typeface="Arial" pitchFamily="34" charset="0"/>
                <a:ea typeface="Arial" pitchFamily="34" charset="-122"/>
                <a:cs typeface="Arial" pitchFamily="34" charset="-120"/>
              </a:rPr>
              <a:t>draft</a:t>
            </a:r>
            <a:r>
              <a:rPr lang="en-US" dirty="0">
                <a:solidFill>
                  <a:srgbClr val="3A3E45"/>
                </a:solidFill>
                <a:latin typeface="Arial" pitchFamily="34" charset="0"/>
                <a:ea typeface="Arial" pitchFamily="34" charset="-122"/>
                <a:cs typeface="Arial" pitchFamily="34" charset="-120"/>
              </a:rPr>
              <a:t> — not as decision.</a:t>
            </a:r>
            <a:endParaRPr lang="en-US" dirty="0"/>
          </a:p>
        </p:txBody>
      </p:sp>
      <p:sp>
        <p:nvSpPr>
          <p:cNvPr id="12" name="Text 10"/>
          <p:cNvSpPr/>
          <p:nvPr/>
        </p:nvSpPr>
        <p:spPr>
          <a:xfrm>
            <a:off x="822960" y="5212080"/>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Runcible turns generated claims into </a:t>
            </a:r>
            <a:r>
              <a:rPr lang="en-US" sz="1800" b="1" dirty="0">
                <a:solidFill>
                  <a:srgbClr val="C0452A"/>
                </a:solidFill>
                <a:latin typeface="Arial" pitchFamily="34" charset="0"/>
                <a:ea typeface="Arial" pitchFamily="34" charset="-122"/>
                <a:cs typeface="Arial" pitchFamily="34" charset="-120"/>
              </a:rPr>
              <a:t>adjudicated institutional records.</a:t>
            </a:r>
            <a:endParaRPr lang="en-US" sz="1800" dirty="0"/>
          </a:p>
        </p:txBody>
      </p:sp>
      <p:pic>
        <p:nvPicPr>
          <p:cNvPr id="13"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4" name="Text 11"/>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6" name="Right Triangle 15">
            <a:extLst>
              <a:ext uri="{FF2B5EF4-FFF2-40B4-BE49-F238E27FC236}">
                <a16:creationId xmlns:a16="http://schemas.microsoft.com/office/drawing/2014/main" id="{F641E2D0-DDB8-7E47-BB5A-DB6EC3D68EE0}"/>
              </a:ext>
            </a:extLst>
          </p:cNvPr>
          <p:cNvSpPr/>
          <p:nvPr/>
        </p:nvSpPr>
        <p:spPr>
          <a:xfrm rot="5400000">
            <a:off x="-8387" y="8386"/>
            <a:ext cx="839733" cy="82296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9A148B84-C084-8A43-AD5D-752BB054A55F}"/>
              </a:ext>
            </a:extLst>
          </p:cNvPr>
          <p:cNvSpPr txBox="1"/>
          <p:nvPr/>
        </p:nvSpPr>
        <p:spPr>
          <a:xfrm>
            <a:off x="37659" y="50534"/>
            <a:ext cx="245580" cy="369332"/>
          </a:xfrm>
          <a:prstGeom prst="rect">
            <a:avLst/>
          </a:prstGeom>
          <a:noFill/>
        </p:spPr>
        <p:txBody>
          <a:bodyPr wrap="none" rtlCol="0">
            <a:spAutoFit/>
          </a:bodyPr>
          <a:lstStyle/>
          <a:p>
            <a:r>
              <a:rPr lang="en-US" b="1" dirty="0">
                <a:solidFill>
                  <a:schemeClr val="bg1"/>
                </a:solidFill>
              </a:rPr>
              <a:t>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IV – BUSINESS AND SCALE – PRODUCT ARCHITECTURE</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Runcible is a system, not a prompt trick.</a:t>
            </a:r>
            <a:endParaRPr lang="en-US" sz="3100" dirty="0"/>
          </a:p>
        </p:txBody>
      </p:sp>
      <p:sp>
        <p:nvSpPr>
          <p:cNvPr id="4" name="Shape 2"/>
          <p:cNvSpPr/>
          <p:nvPr/>
        </p:nvSpPr>
        <p:spPr>
          <a:xfrm>
            <a:off x="874492" y="2133765"/>
            <a:ext cx="2194560" cy="1919251"/>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5" name="Text 3"/>
          <p:cNvSpPr/>
          <p:nvPr/>
        </p:nvSpPr>
        <p:spPr>
          <a:xfrm>
            <a:off x="1115568" y="2350008"/>
            <a:ext cx="1590562" cy="411480"/>
          </a:xfrm>
          <a:prstGeom prst="rect">
            <a:avLst/>
          </a:prstGeom>
          <a:noFill/>
          <a:ln/>
        </p:spPr>
        <p:txBody>
          <a:bodyPr wrap="square" lIns="0" tIns="0" rIns="0" bIns="0" rtlCol="0" anchor="ctr"/>
          <a:lstStyle/>
          <a:p>
            <a:pPr marL="0" indent="0">
              <a:buNone/>
            </a:pPr>
            <a:r>
              <a:rPr lang="en-US" sz="1550" b="1" dirty="0">
                <a:solidFill>
                  <a:srgbClr val="16181D"/>
                </a:solidFill>
                <a:latin typeface="Arial" pitchFamily="34" charset="0"/>
                <a:ea typeface="Arial" pitchFamily="34" charset="-122"/>
                <a:cs typeface="Arial" pitchFamily="34" charset="-120"/>
              </a:rPr>
              <a:t>RDL — Reality Description Language</a:t>
            </a:r>
            <a:endParaRPr lang="en-US" sz="1550" dirty="0"/>
          </a:p>
        </p:txBody>
      </p:sp>
      <p:sp>
        <p:nvSpPr>
          <p:cNvPr id="6" name="Text 4"/>
          <p:cNvSpPr/>
          <p:nvPr/>
        </p:nvSpPr>
        <p:spPr>
          <a:xfrm>
            <a:off x="1115568" y="2982303"/>
            <a:ext cx="1417567" cy="502920"/>
          </a:xfrm>
          <a:prstGeom prst="rect">
            <a:avLst/>
          </a:prstGeom>
          <a:noFill/>
          <a:ln/>
        </p:spPr>
        <p:txBody>
          <a:bodyPr wrap="square" lIns="0" tIns="0" rIns="0" bIns="0" rtlCol="0" anchor="ctr"/>
          <a:lstStyle/>
          <a:p>
            <a:pPr marL="0" indent="0">
              <a:lnSpc>
                <a:spcPct val="105000"/>
              </a:lnSpc>
              <a:buNone/>
            </a:pPr>
            <a:r>
              <a:rPr lang="en-US" sz="1300" dirty="0">
                <a:solidFill>
                  <a:srgbClr val="3A3E45"/>
                </a:solidFill>
                <a:latin typeface="Arial" pitchFamily="34" charset="0"/>
                <a:ea typeface="Arial" pitchFamily="34" charset="-122"/>
                <a:cs typeface="Arial" pitchFamily="34" charset="-120"/>
              </a:rPr>
              <a:t>Terms, roles, claims, evidence, authority.</a:t>
            </a:r>
            <a:endParaRPr lang="en-US" sz="1300" dirty="0"/>
          </a:p>
        </p:txBody>
      </p:sp>
      <p:sp>
        <p:nvSpPr>
          <p:cNvPr id="7" name="Shape 5"/>
          <p:cNvSpPr/>
          <p:nvPr/>
        </p:nvSpPr>
        <p:spPr>
          <a:xfrm>
            <a:off x="3388961" y="2161319"/>
            <a:ext cx="2194560" cy="1881316"/>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8" name="Text 6"/>
          <p:cNvSpPr/>
          <p:nvPr/>
        </p:nvSpPr>
        <p:spPr>
          <a:xfrm>
            <a:off x="3607678" y="2234472"/>
            <a:ext cx="1560646" cy="411480"/>
          </a:xfrm>
          <a:prstGeom prst="rect">
            <a:avLst/>
          </a:prstGeom>
          <a:noFill/>
          <a:ln/>
        </p:spPr>
        <p:txBody>
          <a:bodyPr wrap="square" lIns="0" tIns="0" rIns="0" bIns="0" rtlCol="0" anchor="ctr"/>
          <a:lstStyle/>
          <a:p>
            <a:pPr marL="0" indent="0">
              <a:buNone/>
            </a:pPr>
            <a:r>
              <a:rPr lang="en-US" sz="1550" b="1" dirty="0">
                <a:solidFill>
                  <a:srgbClr val="16181D"/>
                </a:solidFill>
                <a:latin typeface="Arial" pitchFamily="34" charset="0"/>
                <a:ea typeface="Arial" pitchFamily="34" charset="-122"/>
                <a:cs typeface="Arial" pitchFamily="34" charset="-120"/>
              </a:rPr>
              <a:t>Governance Runtime</a:t>
            </a:r>
            <a:endParaRPr lang="en-US" sz="1550" dirty="0"/>
          </a:p>
        </p:txBody>
      </p:sp>
      <p:sp>
        <p:nvSpPr>
          <p:cNvPr id="9" name="Text 7"/>
          <p:cNvSpPr/>
          <p:nvPr/>
        </p:nvSpPr>
        <p:spPr>
          <a:xfrm>
            <a:off x="3607678" y="2740235"/>
            <a:ext cx="1089866" cy="502920"/>
          </a:xfrm>
          <a:prstGeom prst="rect">
            <a:avLst/>
          </a:prstGeom>
          <a:noFill/>
          <a:ln/>
        </p:spPr>
        <p:txBody>
          <a:bodyPr wrap="square" lIns="0" tIns="0" rIns="0" bIns="0" rtlCol="0" anchor="ctr"/>
          <a:lstStyle/>
          <a:p>
            <a:pPr marL="0" indent="0">
              <a:lnSpc>
                <a:spcPct val="105000"/>
              </a:lnSpc>
              <a:buNone/>
            </a:pPr>
            <a:r>
              <a:rPr lang="en-US" sz="1300" dirty="0">
                <a:solidFill>
                  <a:srgbClr val="3A3E45"/>
                </a:solidFill>
                <a:latin typeface="Arial" pitchFamily="34" charset="0"/>
                <a:ea typeface="Arial" pitchFamily="34" charset="-122"/>
                <a:cs typeface="Arial" pitchFamily="34" charset="-120"/>
              </a:rPr>
              <a:t>Tests, diagnostics, action states.</a:t>
            </a:r>
            <a:endParaRPr lang="en-US" sz="1300" dirty="0"/>
          </a:p>
        </p:txBody>
      </p:sp>
      <p:sp>
        <p:nvSpPr>
          <p:cNvPr id="10" name="Shape 8"/>
          <p:cNvSpPr/>
          <p:nvPr/>
        </p:nvSpPr>
        <p:spPr>
          <a:xfrm>
            <a:off x="5966082" y="2125980"/>
            <a:ext cx="2194560" cy="1904176"/>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11" name="Text 9"/>
          <p:cNvSpPr/>
          <p:nvPr/>
        </p:nvSpPr>
        <p:spPr>
          <a:xfrm>
            <a:off x="6148714" y="2221993"/>
            <a:ext cx="1600447" cy="411480"/>
          </a:xfrm>
          <a:prstGeom prst="rect">
            <a:avLst/>
          </a:prstGeom>
          <a:noFill/>
          <a:ln/>
        </p:spPr>
        <p:txBody>
          <a:bodyPr wrap="square" lIns="0" tIns="0" rIns="0" bIns="0" rtlCol="0" anchor="ctr"/>
          <a:lstStyle/>
          <a:p>
            <a:pPr marL="0" indent="0">
              <a:buNone/>
            </a:pPr>
            <a:r>
              <a:rPr lang="en-US" sz="1550" b="1" dirty="0">
                <a:solidFill>
                  <a:srgbClr val="16181D"/>
                </a:solidFill>
                <a:latin typeface="Arial" pitchFamily="34" charset="0"/>
                <a:ea typeface="Arial" pitchFamily="34" charset="-122"/>
                <a:cs typeface="Arial" pitchFamily="34" charset="-120"/>
              </a:rPr>
              <a:t>Decidability </a:t>
            </a:r>
          </a:p>
          <a:p>
            <a:pPr marL="0" indent="0">
              <a:buNone/>
            </a:pPr>
            <a:r>
              <a:rPr lang="en-US" sz="1550" b="1" dirty="0">
                <a:solidFill>
                  <a:srgbClr val="16181D"/>
                </a:solidFill>
                <a:latin typeface="Arial" pitchFamily="34" charset="0"/>
                <a:ea typeface="Arial" pitchFamily="34" charset="-122"/>
                <a:cs typeface="Arial" pitchFamily="34" charset="-120"/>
              </a:rPr>
              <a:t>Records</a:t>
            </a:r>
            <a:endParaRPr lang="en-US" sz="1550" dirty="0"/>
          </a:p>
        </p:txBody>
      </p:sp>
      <p:sp>
        <p:nvSpPr>
          <p:cNvPr id="12" name="Text 10"/>
          <p:cNvSpPr/>
          <p:nvPr/>
        </p:nvSpPr>
        <p:spPr>
          <a:xfrm>
            <a:off x="6148714" y="2585401"/>
            <a:ext cx="1755156" cy="899821"/>
          </a:xfrm>
          <a:prstGeom prst="rect">
            <a:avLst/>
          </a:prstGeom>
          <a:noFill/>
          <a:ln/>
        </p:spPr>
        <p:txBody>
          <a:bodyPr wrap="square" lIns="0" tIns="0" rIns="0" bIns="0" rtlCol="0" anchor="ctr"/>
          <a:lstStyle/>
          <a:p>
            <a:pPr marL="0" indent="0">
              <a:lnSpc>
                <a:spcPct val="105000"/>
              </a:lnSpc>
              <a:buNone/>
            </a:pPr>
            <a:r>
              <a:rPr lang="en-US" sz="1300" dirty="0">
                <a:solidFill>
                  <a:srgbClr val="3A3E45"/>
                </a:solidFill>
                <a:latin typeface="Arial" pitchFamily="34" charset="0"/>
                <a:ea typeface="Arial" pitchFamily="34" charset="-122"/>
                <a:cs typeface="Arial" pitchFamily="34" charset="-120"/>
              </a:rPr>
              <a:t>What qualified, failed, </a:t>
            </a:r>
          </a:p>
          <a:p>
            <a:pPr marL="0" indent="0">
              <a:lnSpc>
                <a:spcPct val="105000"/>
              </a:lnSpc>
              <a:buNone/>
            </a:pPr>
            <a:r>
              <a:rPr lang="en-US" sz="1300" dirty="0">
                <a:solidFill>
                  <a:srgbClr val="3A3E45"/>
                </a:solidFill>
                <a:latin typeface="Arial" pitchFamily="34" charset="0"/>
                <a:ea typeface="Arial" pitchFamily="34" charset="-122"/>
                <a:cs typeface="Arial" pitchFamily="34" charset="-120"/>
              </a:rPr>
              <a:t>escalated, or </a:t>
            </a:r>
          </a:p>
          <a:p>
            <a:pPr marL="0" indent="0">
              <a:lnSpc>
                <a:spcPct val="105000"/>
              </a:lnSpc>
              <a:buNone/>
            </a:pPr>
            <a:r>
              <a:rPr lang="en-US" sz="1300" dirty="0">
                <a:solidFill>
                  <a:srgbClr val="3A3E45"/>
                </a:solidFill>
                <a:latin typeface="Arial" pitchFamily="34" charset="0"/>
                <a:ea typeface="Arial" pitchFamily="34" charset="-122"/>
                <a:cs typeface="Arial" pitchFamily="34" charset="-120"/>
              </a:rPr>
              <a:t>remained undecidable.</a:t>
            </a:r>
            <a:endParaRPr lang="en-US" sz="1300" dirty="0"/>
          </a:p>
        </p:txBody>
      </p:sp>
      <p:sp>
        <p:nvSpPr>
          <p:cNvPr id="13" name="Shape 11"/>
          <p:cNvSpPr/>
          <p:nvPr/>
        </p:nvSpPr>
        <p:spPr>
          <a:xfrm>
            <a:off x="8575839" y="2125980"/>
            <a:ext cx="2194560" cy="1828800"/>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14" name="Text 12"/>
          <p:cNvSpPr/>
          <p:nvPr/>
        </p:nvSpPr>
        <p:spPr>
          <a:xfrm>
            <a:off x="8771689" y="2156622"/>
            <a:ext cx="1937787" cy="966054"/>
          </a:xfrm>
          <a:prstGeom prst="rect">
            <a:avLst/>
          </a:prstGeom>
          <a:noFill/>
          <a:ln/>
        </p:spPr>
        <p:txBody>
          <a:bodyPr wrap="square" lIns="0" tIns="0" rIns="0" bIns="0" rtlCol="0" anchor="ctr"/>
          <a:lstStyle/>
          <a:p>
            <a:pPr marL="0" indent="0">
              <a:buNone/>
            </a:pPr>
            <a:r>
              <a:rPr lang="en-US" sz="1550" b="1" dirty="0">
                <a:solidFill>
                  <a:srgbClr val="16181D"/>
                </a:solidFill>
                <a:latin typeface="Arial" pitchFamily="34" charset="0"/>
                <a:ea typeface="Arial" pitchFamily="34" charset="-122"/>
                <a:cs typeface="Arial" pitchFamily="34" charset="-120"/>
              </a:rPr>
              <a:t>Oversing — </a:t>
            </a:r>
          </a:p>
          <a:p>
            <a:pPr marL="0" indent="0">
              <a:buNone/>
            </a:pPr>
            <a:r>
              <a:rPr lang="en-US" sz="1550" b="1" dirty="0">
                <a:solidFill>
                  <a:srgbClr val="16181D"/>
                </a:solidFill>
                <a:latin typeface="Arial" pitchFamily="34" charset="0"/>
                <a:ea typeface="Arial" pitchFamily="34" charset="-122"/>
                <a:cs typeface="Arial" pitchFamily="34" charset="-120"/>
              </a:rPr>
              <a:t>Institutional </a:t>
            </a:r>
          </a:p>
          <a:p>
            <a:pPr marL="0" indent="0">
              <a:buNone/>
            </a:pPr>
            <a:r>
              <a:rPr lang="en-US" sz="1550" b="1" dirty="0">
                <a:solidFill>
                  <a:srgbClr val="16181D"/>
                </a:solidFill>
                <a:latin typeface="Arial" pitchFamily="34" charset="0"/>
                <a:ea typeface="Arial" pitchFamily="34" charset="-122"/>
                <a:cs typeface="Arial" pitchFamily="34" charset="-120"/>
              </a:rPr>
              <a:t>Operating </a:t>
            </a:r>
          </a:p>
          <a:p>
            <a:pPr marL="0" indent="0">
              <a:buNone/>
            </a:pPr>
            <a:r>
              <a:rPr lang="en-US" sz="1550" b="1" dirty="0">
                <a:solidFill>
                  <a:srgbClr val="16181D"/>
                </a:solidFill>
                <a:latin typeface="Arial" pitchFamily="34" charset="0"/>
                <a:ea typeface="Arial" pitchFamily="34" charset="-122"/>
                <a:cs typeface="Arial" pitchFamily="34" charset="-120"/>
              </a:rPr>
              <a:t>Platform</a:t>
            </a:r>
            <a:endParaRPr lang="en-US" sz="1550" dirty="0"/>
          </a:p>
        </p:txBody>
      </p:sp>
      <p:sp>
        <p:nvSpPr>
          <p:cNvPr id="15" name="Text 13"/>
          <p:cNvSpPr/>
          <p:nvPr/>
        </p:nvSpPr>
        <p:spPr>
          <a:xfrm>
            <a:off x="8762550" y="3079797"/>
            <a:ext cx="1381733" cy="765130"/>
          </a:xfrm>
          <a:prstGeom prst="rect">
            <a:avLst/>
          </a:prstGeom>
          <a:noFill/>
          <a:ln/>
        </p:spPr>
        <p:txBody>
          <a:bodyPr wrap="square" lIns="0" tIns="0" rIns="0" bIns="0" rtlCol="0" anchor="ctr"/>
          <a:lstStyle/>
          <a:p>
            <a:pPr marL="0" indent="0">
              <a:lnSpc>
                <a:spcPct val="105000"/>
              </a:lnSpc>
              <a:buNone/>
            </a:pPr>
            <a:r>
              <a:rPr lang="en-US" sz="1300" dirty="0">
                <a:solidFill>
                  <a:srgbClr val="3A3E45"/>
                </a:solidFill>
                <a:latin typeface="Arial" pitchFamily="34" charset="0"/>
                <a:ea typeface="Arial" pitchFamily="34" charset="-122"/>
                <a:cs typeface="Arial" pitchFamily="34" charset="-120"/>
              </a:rPr>
              <a:t>Roles, workflows, </a:t>
            </a:r>
          </a:p>
          <a:p>
            <a:pPr marL="0" indent="0">
              <a:lnSpc>
                <a:spcPct val="105000"/>
              </a:lnSpc>
              <a:buNone/>
            </a:pPr>
            <a:r>
              <a:rPr lang="en-US" sz="1300" dirty="0">
                <a:solidFill>
                  <a:srgbClr val="3A3E45"/>
                </a:solidFill>
                <a:latin typeface="Arial" pitchFamily="34" charset="0"/>
                <a:ea typeface="Arial" pitchFamily="34" charset="-122"/>
                <a:cs typeface="Arial" pitchFamily="34" charset="-120"/>
              </a:rPr>
              <a:t>evidence, records, </a:t>
            </a:r>
          </a:p>
          <a:p>
            <a:pPr marL="0" indent="0">
              <a:lnSpc>
                <a:spcPct val="105000"/>
              </a:lnSpc>
              <a:buNone/>
            </a:pPr>
            <a:r>
              <a:rPr lang="en-US" sz="1300" dirty="0">
                <a:solidFill>
                  <a:srgbClr val="3A3E45"/>
                </a:solidFill>
                <a:latin typeface="Arial" pitchFamily="34" charset="0"/>
                <a:ea typeface="Arial" pitchFamily="34" charset="-122"/>
                <a:cs typeface="Arial" pitchFamily="34" charset="-120"/>
              </a:rPr>
              <a:t>memory.</a:t>
            </a:r>
            <a:endParaRPr lang="en-US" sz="1300" dirty="0"/>
          </a:p>
        </p:txBody>
      </p:sp>
      <p:sp>
        <p:nvSpPr>
          <p:cNvPr id="16" name="Text 14"/>
          <p:cNvSpPr/>
          <p:nvPr/>
        </p:nvSpPr>
        <p:spPr>
          <a:xfrm>
            <a:off x="822960" y="5440680"/>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Runcible qualifies the work; </a:t>
            </a:r>
            <a:r>
              <a:rPr lang="en-US" sz="1800" b="1" dirty="0">
                <a:solidFill>
                  <a:srgbClr val="C0452A"/>
                </a:solidFill>
                <a:latin typeface="Arial" pitchFamily="34" charset="0"/>
                <a:ea typeface="Arial" pitchFamily="34" charset="-122"/>
                <a:cs typeface="Arial" pitchFamily="34" charset="-120"/>
              </a:rPr>
              <a:t>Oversing organizes the institution.</a:t>
            </a:r>
            <a:endParaRPr lang="en-US" sz="1800" dirty="0"/>
          </a:p>
        </p:txBody>
      </p:sp>
      <p:pic>
        <p:nvPicPr>
          <p:cNvPr id="17"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8" name="Text 15"/>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9" name="Chevron 18">
            <a:extLst>
              <a:ext uri="{FF2B5EF4-FFF2-40B4-BE49-F238E27FC236}">
                <a16:creationId xmlns:a16="http://schemas.microsoft.com/office/drawing/2014/main" id="{82C9B765-A294-894B-8C8B-FEA7F2450A29}"/>
              </a:ext>
            </a:extLst>
          </p:cNvPr>
          <p:cNvSpPr/>
          <p:nvPr/>
        </p:nvSpPr>
        <p:spPr>
          <a:xfrm>
            <a:off x="3130145" y="2740235"/>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Chevron 19">
            <a:extLst>
              <a:ext uri="{FF2B5EF4-FFF2-40B4-BE49-F238E27FC236}">
                <a16:creationId xmlns:a16="http://schemas.microsoft.com/office/drawing/2014/main" id="{E859B068-5514-124A-A66F-6B2BAE96C9CC}"/>
              </a:ext>
            </a:extLst>
          </p:cNvPr>
          <p:cNvSpPr/>
          <p:nvPr/>
        </p:nvSpPr>
        <p:spPr>
          <a:xfrm>
            <a:off x="5687687" y="2740235"/>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Chevron 20">
            <a:extLst>
              <a:ext uri="{FF2B5EF4-FFF2-40B4-BE49-F238E27FC236}">
                <a16:creationId xmlns:a16="http://schemas.microsoft.com/office/drawing/2014/main" id="{FD82C401-0FD5-4749-8068-3B2A9729C4A2}"/>
              </a:ext>
            </a:extLst>
          </p:cNvPr>
          <p:cNvSpPr/>
          <p:nvPr/>
        </p:nvSpPr>
        <p:spPr>
          <a:xfrm>
            <a:off x="8273686" y="2743817"/>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IV – THE MOAT</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a:lnSpc>
                <a:spcPct val="102000"/>
              </a:lnSpc>
            </a:pPr>
            <a:r>
              <a:rPr lang="en-US" sz="3100" b="1" dirty="0">
                <a:solidFill>
                  <a:srgbClr val="16181D"/>
                </a:solidFill>
                <a:latin typeface="Arial" pitchFamily="34" charset="0"/>
                <a:ea typeface="Arial" pitchFamily="34" charset="-122"/>
                <a:cs typeface="Arial" pitchFamily="34" charset="-120"/>
              </a:rPr>
              <a:t>Defensibility: </a:t>
            </a:r>
            <a:r>
              <a:rPr lang="en-US" sz="3200" b="1" dirty="0">
                <a:latin typeface="Arial" pitchFamily="34" charset="0"/>
                <a:ea typeface="Arial" pitchFamily="34" charset="-122"/>
                <a:cs typeface="Arial" pitchFamily="34" charset="-120"/>
              </a:rPr>
              <a:t>The moat is accumulated institutional grammar, not merely code.</a:t>
            </a:r>
            <a:endParaRPr lang="en-US" sz="3200" dirty="0"/>
          </a:p>
          <a:p>
            <a:pPr marL="0" indent="0" algn="l">
              <a:lnSpc>
                <a:spcPct val="102000"/>
              </a:lnSpc>
              <a:buNone/>
            </a:pPr>
            <a:endParaRPr lang="en-US" sz="3100" dirty="0"/>
          </a:p>
        </p:txBody>
      </p:sp>
      <p:sp>
        <p:nvSpPr>
          <p:cNvPr id="4" name="Shape 2"/>
          <p:cNvSpPr/>
          <p:nvPr/>
        </p:nvSpPr>
        <p:spPr>
          <a:xfrm>
            <a:off x="1357741" y="3035011"/>
            <a:ext cx="3114054" cy="1919251"/>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7" name="Shape 5"/>
          <p:cNvSpPr/>
          <p:nvPr/>
        </p:nvSpPr>
        <p:spPr>
          <a:xfrm>
            <a:off x="5230106" y="3044402"/>
            <a:ext cx="2818978" cy="1881316"/>
          </a:xfrm>
          <a:prstGeom prst="roundRect">
            <a:avLst>
              <a:gd name="adj" fmla="val 5600"/>
            </a:avLst>
          </a:prstGeom>
          <a:solidFill>
            <a:srgbClr val="F4F4F2"/>
          </a:solidFill>
          <a:ln/>
          <a:effectLst>
            <a:outerShdw blurRad="88900" dist="38100" dir="5400000" algn="bl" rotWithShape="0">
              <a:srgbClr val="000000">
                <a:alpha val="10000"/>
              </a:srgbClr>
            </a:outerShdw>
          </a:effectLst>
        </p:spPr>
        <p:txBody>
          <a:bodyPr/>
          <a:lstStyle/>
          <a:p>
            <a:endParaRPr lang="en-US" dirty="0"/>
          </a:p>
        </p:txBody>
      </p:sp>
      <p:sp>
        <p:nvSpPr>
          <p:cNvPr id="8" name="Text 6"/>
          <p:cNvSpPr/>
          <p:nvPr/>
        </p:nvSpPr>
        <p:spPr>
          <a:xfrm>
            <a:off x="5448824" y="3117554"/>
            <a:ext cx="2382082" cy="1791543"/>
          </a:xfrm>
          <a:prstGeom prst="rect">
            <a:avLst/>
          </a:prstGeom>
          <a:noFill/>
          <a:ln/>
        </p:spPr>
        <p:txBody>
          <a:bodyPr wrap="square" lIns="0" tIns="0" rIns="0" bIns="0" rtlCol="0" anchor="t"/>
          <a:lstStyle/>
          <a:p>
            <a:pPr marL="285750" indent="-285750">
              <a:buFont typeface="Arial" panose="020B0604020202020204" pitchFamily="34" charset="0"/>
              <a:buChar char="•"/>
            </a:pPr>
            <a:r>
              <a:rPr lang="en-US" sz="1550" b="1" dirty="0">
                <a:solidFill>
                  <a:srgbClr val="16181D"/>
                </a:solidFill>
                <a:latin typeface="Arial" pitchFamily="34" charset="0"/>
                <a:ea typeface="Arial" pitchFamily="34" charset="-122"/>
                <a:cs typeface="Arial" pitchFamily="34" charset="-120"/>
              </a:rPr>
              <a:t>Hypothesis</a:t>
            </a:r>
          </a:p>
          <a:p>
            <a:pPr marL="285750" indent="-285750">
              <a:buFont typeface="Arial" panose="020B0604020202020204" pitchFamily="34" charset="0"/>
              <a:buChar char="•"/>
            </a:pPr>
            <a:r>
              <a:rPr lang="en-US" sz="1550" b="1" dirty="0">
                <a:solidFill>
                  <a:srgbClr val="16181D"/>
                </a:solidFill>
                <a:latin typeface="Arial" pitchFamily="34" charset="0"/>
                <a:ea typeface="Arial" pitchFamily="34" charset="-122"/>
                <a:cs typeface="Arial" pitchFamily="34" charset="-120"/>
              </a:rPr>
              <a:t>Decomposition</a:t>
            </a:r>
          </a:p>
          <a:p>
            <a:pPr marL="285750" indent="-285750">
              <a:buFont typeface="Arial" panose="020B0604020202020204" pitchFamily="34" charset="0"/>
              <a:buChar char="•"/>
            </a:pPr>
            <a:r>
              <a:rPr lang="en-US" sz="1550" b="1" dirty="0">
                <a:solidFill>
                  <a:srgbClr val="16181D"/>
                </a:solidFill>
                <a:latin typeface="Arial" pitchFamily="34" charset="0"/>
                <a:ea typeface="Arial" pitchFamily="34" charset="-122"/>
                <a:cs typeface="Arial" pitchFamily="34" charset="-120"/>
              </a:rPr>
              <a:t>Adversarial Tests</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Falsification</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Repair or Rejection</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Decidability State </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Institutional Record</a:t>
            </a:r>
            <a:endParaRPr lang="en-US" sz="1550" dirty="0"/>
          </a:p>
        </p:txBody>
      </p:sp>
      <p:sp>
        <p:nvSpPr>
          <p:cNvPr id="16" name="Text 14"/>
          <p:cNvSpPr/>
          <p:nvPr/>
        </p:nvSpPr>
        <p:spPr>
          <a:xfrm>
            <a:off x="822960" y="5680651"/>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The durable asset is </a:t>
            </a:r>
            <a:r>
              <a:rPr lang="en-US" sz="1800" b="1" dirty="0">
                <a:solidFill>
                  <a:srgbClr val="C0452A"/>
                </a:solidFill>
                <a:latin typeface="Arial" pitchFamily="34" charset="0"/>
                <a:ea typeface="Arial" pitchFamily="34" charset="-122"/>
                <a:cs typeface="Arial" pitchFamily="34" charset="-120"/>
              </a:rPr>
              <a:t>accumulated institutional grammar.</a:t>
            </a:r>
            <a:endParaRPr lang="en-US" sz="1800" dirty="0"/>
          </a:p>
        </p:txBody>
      </p:sp>
      <p:pic>
        <p:nvPicPr>
          <p:cNvPr id="17"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8" name="Text 15"/>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9" name="Chevron 18">
            <a:extLst>
              <a:ext uri="{FF2B5EF4-FFF2-40B4-BE49-F238E27FC236}">
                <a16:creationId xmlns:a16="http://schemas.microsoft.com/office/drawing/2014/main" id="{82C9B765-A294-894B-8C8B-FEA7F2450A29}"/>
              </a:ext>
            </a:extLst>
          </p:cNvPr>
          <p:cNvSpPr/>
          <p:nvPr/>
        </p:nvSpPr>
        <p:spPr>
          <a:xfrm>
            <a:off x="4693039" y="3704160"/>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 2">
            <a:extLst>
              <a:ext uri="{FF2B5EF4-FFF2-40B4-BE49-F238E27FC236}">
                <a16:creationId xmlns:a16="http://schemas.microsoft.com/office/drawing/2014/main" id="{87E8E3AE-381D-1347-A53F-D3E72DAF6CB5}"/>
              </a:ext>
            </a:extLst>
          </p:cNvPr>
          <p:cNvSpPr/>
          <p:nvPr/>
        </p:nvSpPr>
        <p:spPr>
          <a:xfrm>
            <a:off x="822960" y="2027441"/>
            <a:ext cx="10012680" cy="310896"/>
          </a:xfrm>
          <a:prstGeom prst="rect">
            <a:avLst/>
          </a:prstGeom>
          <a:noFill/>
          <a:ln/>
        </p:spPr>
        <p:txBody>
          <a:bodyPr wrap="square" lIns="0" tIns="0" rIns="0" bIns="0" rtlCol="0" anchor="ctr">
            <a:normAutofit/>
          </a:bodyPr>
          <a:lstStyle/>
          <a:p>
            <a:pPr marL="0" indent="0">
              <a:buNone/>
            </a:pPr>
            <a:r>
              <a:rPr lang="en-US" dirty="0">
                <a:solidFill>
                  <a:srgbClr val="475569"/>
                </a:solidFill>
                <a:latin typeface="Aptos" pitchFamily="34" charset="0"/>
                <a:ea typeface="Aptos" pitchFamily="34" charset="-122"/>
                <a:cs typeface="Aptos" pitchFamily="34" charset="-120"/>
              </a:rPr>
              <a:t>The moat is not merely code. It is a different computational strategy.</a:t>
            </a:r>
            <a:endParaRPr lang="en-US" dirty="0"/>
          </a:p>
        </p:txBody>
      </p:sp>
      <p:sp>
        <p:nvSpPr>
          <p:cNvPr id="23" name="Text 4">
            <a:extLst>
              <a:ext uri="{FF2B5EF4-FFF2-40B4-BE49-F238E27FC236}">
                <a16:creationId xmlns:a16="http://schemas.microsoft.com/office/drawing/2014/main" id="{D28D9C9A-9DC9-2E49-A975-321586938E34}"/>
              </a:ext>
            </a:extLst>
          </p:cNvPr>
          <p:cNvSpPr/>
          <p:nvPr/>
        </p:nvSpPr>
        <p:spPr>
          <a:xfrm>
            <a:off x="835561" y="2468022"/>
            <a:ext cx="3584283" cy="978409"/>
          </a:xfrm>
          <a:prstGeom prst="rect">
            <a:avLst/>
          </a:prstGeom>
          <a:noFill/>
          <a:ln/>
        </p:spPr>
        <p:txBody>
          <a:bodyPr wrap="square" lIns="381" tIns="381" rIns="381" bIns="381"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Most AI governance tools operate inside the generation paradigm:</a:t>
            </a:r>
            <a:endParaRPr lang="en-US" dirty="0"/>
          </a:p>
        </p:txBody>
      </p:sp>
      <p:sp>
        <p:nvSpPr>
          <p:cNvPr id="24" name="Text 4">
            <a:extLst>
              <a:ext uri="{FF2B5EF4-FFF2-40B4-BE49-F238E27FC236}">
                <a16:creationId xmlns:a16="http://schemas.microsoft.com/office/drawing/2014/main" id="{0AB7E5B1-7C37-BE4B-8A00-8A6B724B45F6}"/>
              </a:ext>
            </a:extLst>
          </p:cNvPr>
          <p:cNvSpPr/>
          <p:nvPr/>
        </p:nvSpPr>
        <p:spPr>
          <a:xfrm>
            <a:off x="4942024" y="2484642"/>
            <a:ext cx="3584283" cy="978409"/>
          </a:xfrm>
          <a:prstGeom prst="rect">
            <a:avLst/>
          </a:prstGeom>
          <a:noFill/>
          <a:ln/>
        </p:spPr>
        <p:txBody>
          <a:bodyPr wrap="square" lIns="381" tIns="381" rIns="381" bIns="381"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Runcible Changes the Paradigm:</a:t>
            </a:r>
            <a:endParaRPr lang="en-US" dirty="0"/>
          </a:p>
        </p:txBody>
      </p:sp>
      <p:sp>
        <p:nvSpPr>
          <p:cNvPr id="25" name="Text 6">
            <a:extLst>
              <a:ext uri="{FF2B5EF4-FFF2-40B4-BE49-F238E27FC236}">
                <a16:creationId xmlns:a16="http://schemas.microsoft.com/office/drawing/2014/main" id="{36528EFD-F9CC-2042-8E69-F655A00E7616}"/>
              </a:ext>
            </a:extLst>
          </p:cNvPr>
          <p:cNvSpPr/>
          <p:nvPr/>
        </p:nvSpPr>
        <p:spPr>
          <a:xfrm>
            <a:off x="1547978" y="3134175"/>
            <a:ext cx="3670452" cy="1791543"/>
          </a:xfrm>
          <a:prstGeom prst="rect">
            <a:avLst/>
          </a:prstGeom>
          <a:noFill/>
          <a:ln/>
        </p:spPr>
        <p:txBody>
          <a:bodyPr wrap="square" lIns="0" tIns="0" rIns="0" bIns="0" rtlCol="0" anchor="t"/>
          <a:lstStyle/>
          <a:p>
            <a:pPr marL="285750" indent="-285750">
              <a:buFont typeface="Arial" panose="020B0604020202020204" pitchFamily="34" charset="0"/>
              <a:buChar char="•"/>
            </a:pPr>
            <a:r>
              <a:rPr lang="en-US" sz="1550" b="1" dirty="0">
                <a:solidFill>
                  <a:srgbClr val="16181D"/>
                </a:solidFill>
                <a:latin typeface="Arial" pitchFamily="34" charset="0"/>
                <a:ea typeface="Arial" pitchFamily="34" charset="-122"/>
                <a:cs typeface="Arial" pitchFamily="34" charset="-120"/>
              </a:rPr>
              <a:t>Better Prompts</a:t>
            </a:r>
          </a:p>
          <a:p>
            <a:pPr marL="285750" indent="-285750">
              <a:buFont typeface="Arial" panose="020B0604020202020204" pitchFamily="34" charset="0"/>
              <a:buChar char="•"/>
            </a:pPr>
            <a:r>
              <a:rPr lang="en-US" sz="1550" b="1" dirty="0">
                <a:solidFill>
                  <a:srgbClr val="16181D"/>
                </a:solidFill>
                <a:latin typeface="Arial" pitchFamily="34" charset="0"/>
                <a:ea typeface="Arial" pitchFamily="34" charset="-122"/>
                <a:cs typeface="Arial" pitchFamily="34" charset="-120"/>
              </a:rPr>
              <a:t>Better Refusals</a:t>
            </a:r>
          </a:p>
          <a:p>
            <a:pPr marL="285750" indent="-285750">
              <a:buFont typeface="Arial" panose="020B0604020202020204" pitchFamily="34" charset="0"/>
              <a:buChar char="•"/>
            </a:pPr>
            <a:r>
              <a:rPr lang="en-US" sz="1550" b="1" dirty="0">
                <a:solidFill>
                  <a:srgbClr val="16181D"/>
                </a:solidFill>
                <a:latin typeface="Arial" pitchFamily="34" charset="0"/>
                <a:ea typeface="Arial" pitchFamily="34" charset="-122"/>
                <a:cs typeface="Arial" pitchFamily="34" charset="-120"/>
              </a:rPr>
              <a:t>Better Evals</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Better Policy Filters</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Better Dashboards</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Better Post-Processing</a:t>
            </a:r>
            <a:endParaRPr lang="en-US" sz="1550" dirty="0"/>
          </a:p>
        </p:txBody>
      </p:sp>
      <p:sp>
        <p:nvSpPr>
          <p:cNvPr id="29" name="Shape 5">
            <a:extLst>
              <a:ext uri="{FF2B5EF4-FFF2-40B4-BE49-F238E27FC236}">
                <a16:creationId xmlns:a16="http://schemas.microsoft.com/office/drawing/2014/main" id="{66C9DD79-C35A-8444-B454-867124850614}"/>
              </a:ext>
            </a:extLst>
          </p:cNvPr>
          <p:cNvSpPr/>
          <p:nvPr/>
        </p:nvSpPr>
        <p:spPr>
          <a:xfrm>
            <a:off x="8806732" y="3024445"/>
            <a:ext cx="2818978" cy="1881316"/>
          </a:xfrm>
          <a:prstGeom prst="roundRect">
            <a:avLst>
              <a:gd name="adj" fmla="val 5600"/>
            </a:avLst>
          </a:prstGeom>
          <a:solidFill>
            <a:srgbClr val="F4F4F2"/>
          </a:solidFill>
          <a:ln/>
          <a:effectLst>
            <a:outerShdw blurRad="88900" dist="38100" dir="5400000" algn="bl" rotWithShape="0">
              <a:srgbClr val="000000">
                <a:alpha val="10000"/>
              </a:srgbClr>
            </a:outerShdw>
          </a:effectLst>
        </p:spPr>
      </p:sp>
      <p:sp>
        <p:nvSpPr>
          <p:cNvPr id="30" name="Text 6">
            <a:extLst>
              <a:ext uri="{FF2B5EF4-FFF2-40B4-BE49-F238E27FC236}">
                <a16:creationId xmlns:a16="http://schemas.microsoft.com/office/drawing/2014/main" id="{18F55D6A-68C3-B14B-8E41-89F844F7D2A9}"/>
              </a:ext>
            </a:extLst>
          </p:cNvPr>
          <p:cNvSpPr/>
          <p:nvPr/>
        </p:nvSpPr>
        <p:spPr>
          <a:xfrm>
            <a:off x="8996536" y="3134175"/>
            <a:ext cx="2359903" cy="1791543"/>
          </a:xfrm>
          <a:prstGeom prst="rect">
            <a:avLst/>
          </a:prstGeom>
          <a:noFill/>
          <a:ln/>
        </p:spPr>
        <p:txBody>
          <a:bodyPr wrap="square" lIns="0" tIns="0" rIns="0" bIns="0" rtlCol="0" anchor="t"/>
          <a:lstStyle/>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“Truth Corpus”: Accumulated Institutional Records</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Socratic Training Sessions Examples</a:t>
            </a:r>
          </a:p>
          <a:p>
            <a:pPr marL="285750" indent="-285750">
              <a:buFont typeface="Arial" panose="020B0604020202020204" pitchFamily="34" charset="0"/>
              <a:buChar char="•"/>
            </a:pPr>
            <a:r>
              <a:rPr lang="en-US" sz="1550" b="1" dirty="0">
                <a:solidFill>
                  <a:srgbClr val="16181D"/>
                </a:solidFill>
                <a:latin typeface="Arial" pitchFamily="34" charset="0"/>
                <a:cs typeface="Arial" pitchFamily="34" charset="-120"/>
              </a:rPr>
              <a:t>Continuous Improvement</a:t>
            </a:r>
            <a:endParaRPr lang="en-US" sz="1550" dirty="0"/>
          </a:p>
        </p:txBody>
      </p:sp>
      <p:sp>
        <p:nvSpPr>
          <p:cNvPr id="31" name="Chevron 30">
            <a:extLst>
              <a:ext uri="{FF2B5EF4-FFF2-40B4-BE49-F238E27FC236}">
                <a16:creationId xmlns:a16="http://schemas.microsoft.com/office/drawing/2014/main" id="{6BBC2E6F-FFFC-5B43-AF62-6F379715D666}"/>
              </a:ext>
            </a:extLst>
          </p:cNvPr>
          <p:cNvSpPr/>
          <p:nvPr/>
        </p:nvSpPr>
        <p:spPr>
          <a:xfrm>
            <a:off x="8356222" y="3704160"/>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Text 4">
            <a:extLst>
              <a:ext uri="{FF2B5EF4-FFF2-40B4-BE49-F238E27FC236}">
                <a16:creationId xmlns:a16="http://schemas.microsoft.com/office/drawing/2014/main" id="{C8225A3E-C9DF-B74F-9FF0-1706150D4506}"/>
              </a:ext>
            </a:extLst>
          </p:cNvPr>
          <p:cNvSpPr/>
          <p:nvPr/>
        </p:nvSpPr>
        <p:spPr>
          <a:xfrm>
            <a:off x="9169252" y="2475775"/>
            <a:ext cx="2610904" cy="978409"/>
          </a:xfrm>
          <a:prstGeom prst="rect">
            <a:avLst/>
          </a:prstGeom>
          <a:noFill/>
          <a:ln/>
        </p:spPr>
        <p:txBody>
          <a:bodyPr wrap="square" lIns="381" tIns="381" rIns="381" bIns="381"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The Durable Asset</a:t>
            </a:r>
            <a:endParaRPr lang="en-US" dirty="0"/>
          </a:p>
        </p:txBody>
      </p:sp>
      <p:sp>
        <p:nvSpPr>
          <p:cNvPr id="33" name="Text 4">
            <a:extLst>
              <a:ext uri="{FF2B5EF4-FFF2-40B4-BE49-F238E27FC236}">
                <a16:creationId xmlns:a16="http://schemas.microsoft.com/office/drawing/2014/main" id="{F453FE9F-95DD-E442-B41B-32029DDEF5CC}"/>
              </a:ext>
            </a:extLst>
          </p:cNvPr>
          <p:cNvSpPr/>
          <p:nvPr/>
        </p:nvSpPr>
        <p:spPr>
          <a:xfrm>
            <a:off x="835561" y="5051635"/>
            <a:ext cx="10446975" cy="619009"/>
          </a:xfrm>
          <a:prstGeom prst="rect">
            <a:avLst/>
          </a:prstGeom>
          <a:noFill/>
          <a:ln/>
        </p:spPr>
        <p:txBody>
          <a:bodyPr wrap="square" lIns="0" tIns="0" rIns="0" bIns="0" rtlCol="0" anchor="t"/>
          <a:lstStyle/>
          <a:p>
            <a:pPr marL="0" indent="0">
              <a:lnSpc>
                <a:spcPct val="120000"/>
              </a:lnSpc>
              <a:buNone/>
            </a:pPr>
            <a:r>
              <a:rPr lang="en-US" dirty="0">
                <a:solidFill>
                  <a:srgbClr val="9AA0AA"/>
                </a:solidFill>
                <a:latin typeface="Arial" pitchFamily="34" charset="0"/>
                <a:ea typeface="Arial" pitchFamily="34" charset="-122"/>
                <a:cs typeface="Arial" pitchFamily="34" charset="-120"/>
              </a:rPr>
              <a:t>Foundation-model companies own generation. Runcible owns adjudication — and the advantage grows as records and integrations accumulate.</a:t>
            </a:r>
            <a:endParaRPr lang="en-US" dirty="0"/>
          </a:p>
        </p:txBody>
      </p:sp>
    </p:spTree>
    <p:extLst>
      <p:ext uri="{BB962C8B-B14F-4D97-AF65-F5344CB8AC3E}">
        <p14:creationId xmlns:p14="http://schemas.microsoft.com/office/powerpoint/2010/main" val="1501536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hape 13">
            <a:extLst>
              <a:ext uri="{FF2B5EF4-FFF2-40B4-BE49-F238E27FC236}">
                <a16:creationId xmlns:a16="http://schemas.microsoft.com/office/drawing/2014/main" id="{4816EF94-D601-9742-A1C5-6DC86CA0889C}"/>
              </a:ext>
            </a:extLst>
          </p:cNvPr>
          <p:cNvSpPr/>
          <p:nvPr/>
        </p:nvSpPr>
        <p:spPr>
          <a:xfrm>
            <a:off x="502920" y="6428232"/>
            <a:ext cx="11201400" cy="0"/>
          </a:xfrm>
          <a:prstGeom prst="line">
            <a:avLst/>
          </a:prstGeom>
          <a:noFill/>
          <a:ln w="6350">
            <a:solidFill>
              <a:srgbClr val="CBD5E1"/>
            </a:solidFill>
            <a:prstDash val="solid"/>
          </a:ln>
        </p:spPr>
      </p:sp>
      <p:sp>
        <p:nvSpPr>
          <p:cNvPr id="16" name="Text 14">
            <a:extLst>
              <a:ext uri="{FF2B5EF4-FFF2-40B4-BE49-F238E27FC236}">
                <a16:creationId xmlns:a16="http://schemas.microsoft.com/office/drawing/2014/main" id="{B54206A2-E5AC-1B44-98AC-57F8E0DC5E3A}"/>
              </a:ext>
            </a:extLst>
          </p:cNvPr>
          <p:cNvSpPr/>
          <p:nvPr/>
        </p:nvSpPr>
        <p:spPr>
          <a:xfrm>
            <a:off x="502920" y="6510528"/>
            <a:ext cx="7223760" cy="164592"/>
          </a:xfrm>
          <a:prstGeom prst="rect">
            <a:avLst/>
          </a:prstGeom>
          <a:noFill/>
          <a:ln/>
        </p:spPr>
        <p:txBody>
          <a:bodyPr wrap="square" lIns="0" tIns="0" rIns="0" bIns="0" rtlCol="0" anchor="ctr"/>
          <a:lstStyle/>
          <a:p>
            <a:pPr marL="0" indent="0">
              <a:buNone/>
            </a:pPr>
            <a:r>
              <a:rPr lang="en-US" sz="680" dirty="0">
                <a:solidFill>
                  <a:srgbClr val="64748B"/>
                </a:solidFill>
                <a:latin typeface="Aptos" pitchFamily="34" charset="0"/>
                <a:ea typeface="Aptos" pitchFamily="34" charset="-122"/>
                <a:cs typeface="Aptos" pitchFamily="34" charset="-120"/>
              </a:rPr>
              <a:t>Runcible AI Inc. • Confidential Investor Meeting Deck • 04 Deck A Full v4.1</a:t>
            </a:r>
            <a:endParaRPr lang="en-US" sz="680" dirty="0"/>
          </a:p>
        </p:txBody>
      </p:sp>
      <p:sp>
        <p:nvSpPr>
          <p:cNvPr id="17" name="Text 15">
            <a:extLst>
              <a:ext uri="{FF2B5EF4-FFF2-40B4-BE49-F238E27FC236}">
                <a16:creationId xmlns:a16="http://schemas.microsoft.com/office/drawing/2014/main" id="{A63FCD28-62DC-754C-81C6-7F8E4AD48219}"/>
              </a:ext>
            </a:extLst>
          </p:cNvPr>
          <p:cNvSpPr/>
          <p:nvPr/>
        </p:nvSpPr>
        <p:spPr>
          <a:xfrm>
            <a:off x="11301984" y="6510528"/>
            <a:ext cx="411480" cy="164592"/>
          </a:xfrm>
          <a:prstGeom prst="rect">
            <a:avLst/>
          </a:prstGeom>
          <a:noFill/>
          <a:ln/>
        </p:spPr>
        <p:txBody>
          <a:bodyPr wrap="square" lIns="0" tIns="0" rIns="0" bIns="0" rtlCol="0" anchor="ctr"/>
          <a:lstStyle/>
          <a:p>
            <a:pPr marL="0" indent="0" algn="r">
              <a:buNone/>
            </a:pPr>
            <a:r>
              <a:rPr lang="en-US" sz="680" b="1" dirty="0">
                <a:solidFill>
                  <a:srgbClr val="64748B"/>
                </a:solidFill>
                <a:latin typeface="Aptos" pitchFamily="34" charset="0"/>
                <a:ea typeface="Aptos" pitchFamily="34" charset="-122"/>
                <a:cs typeface="Aptos" pitchFamily="34" charset="-120"/>
              </a:rPr>
              <a:t>21</a:t>
            </a:r>
            <a:endParaRPr lang="en-US" sz="680" dirty="0"/>
          </a:p>
        </p:txBody>
      </p:sp>
      <p:sp>
        <p:nvSpPr>
          <p:cNvPr id="18" name="Text 0">
            <a:extLst>
              <a:ext uri="{FF2B5EF4-FFF2-40B4-BE49-F238E27FC236}">
                <a16:creationId xmlns:a16="http://schemas.microsoft.com/office/drawing/2014/main" id="{347C372D-96E5-C849-9DB3-A9826D917A72}"/>
              </a:ext>
            </a:extLst>
          </p:cNvPr>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IV – THE EVIDENCE</a:t>
            </a:r>
            <a:endParaRPr lang="en-US" sz="1200" dirty="0"/>
          </a:p>
        </p:txBody>
      </p:sp>
      <p:sp>
        <p:nvSpPr>
          <p:cNvPr id="19" name="Text 1">
            <a:extLst>
              <a:ext uri="{FF2B5EF4-FFF2-40B4-BE49-F238E27FC236}">
                <a16:creationId xmlns:a16="http://schemas.microsoft.com/office/drawing/2014/main" id="{E57B1222-6668-5D46-983E-DE8C66C9D6C5}"/>
              </a:ext>
            </a:extLst>
          </p:cNvPr>
          <p:cNvSpPr/>
          <p:nvPr/>
        </p:nvSpPr>
        <p:spPr>
          <a:xfrm>
            <a:off x="822960" y="1024128"/>
            <a:ext cx="10607040" cy="914400"/>
          </a:xfrm>
          <a:prstGeom prst="rect">
            <a:avLst/>
          </a:prstGeom>
          <a:noFill/>
          <a:ln/>
        </p:spPr>
        <p:txBody>
          <a:bodyPr wrap="square" lIns="0" tIns="0" rIns="0" bIns="0" rtlCol="0" anchor="t"/>
          <a:lstStyle/>
          <a:p>
            <a:pPr>
              <a:lnSpc>
                <a:spcPct val="102000"/>
              </a:lnSpc>
            </a:pPr>
            <a:r>
              <a:rPr lang="en-US" sz="3100" b="1" dirty="0">
                <a:solidFill>
                  <a:srgbClr val="16181D"/>
                </a:solidFill>
                <a:latin typeface="Arial" pitchFamily="34" charset="0"/>
                <a:ea typeface="Arial" pitchFamily="34" charset="-122"/>
                <a:cs typeface="Arial" pitchFamily="34" charset="-120"/>
              </a:rPr>
              <a:t>Evidence So Far: Founder-Financed De-Risking</a:t>
            </a:r>
            <a:endParaRPr lang="en-US" sz="3100" dirty="0"/>
          </a:p>
        </p:txBody>
      </p:sp>
      <p:sp>
        <p:nvSpPr>
          <p:cNvPr id="21" name="Text 2">
            <a:extLst>
              <a:ext uri="{FF2B5EF4-FFF2-40B4-BE49-F238E27FC236}">
                <a16:creationId xmlns:a16="http://schemas.microsoft.com/office/drawing/2014/main" id="{E754ADFC-4720-E44E-A3BB-67364DF44DB2}"/>
              </a:ext>
            </a:extLst>
          </p:cNvPr>
          <p:cNvSpPr/>
          <p:nvPr/>
        </p:nvSpPr>
        <p:spPr>
          <a:xfrm>
            <a:off x="822960" y="1531619"/>
            <a:ext cx="10012680" cy="669171"/>
          </a:xfrm>
          <a:prstGeom prst="rect">
            <a:avLst/>
          </a:prstGeom>
          <a:noFill/>
          <a:ln/>
        </p:spPr>
        <p:txBody>
          <a:bodyPr wrap="square" lIns="0" tIns="0" rIns="0" bIns="0" rtlCol="0" anchor="ctr">
            <a:normAutofit fontScale="92500" lnSpcReduction="20000"/>
          </a:bodyPr>
          <a:lstStyle/>
          <a:p>
            <a:r>
              <a:rPr lang="en-US" dirty="0">
                <a:solidFill>
                  <a:srgbClr val="475569"/>
                </a:solidFill>
                <a:latin typeface="Aptos" pitchFamily="34" charset="0"/>
                <a:ea typeface="Aptos" pitchFamily="34" charset="-122"/>
                <a:cs typeface="Aptos" pitchFamily="34" charset="-120"/>
              </a:rPr>
              <a:t>Founder-financed proof of method is complete. This is not discovery capital.</a:t>
            </a:r>
          </a:p>
          <a:p>
            <a:r>
              <a:rPr lang="en-US" dirty="0">
                <a:solidFill>
                  <a:srgbClr val="475569"/>
                </a:solidFill>
                <a:latin typeface="Aptos" pitchFamily="34" charset="0"/>
                <a:ea typeface="Aptos" pitchFamily="34" charset="-122"/>
                <a:cs typeface="Aptos" pitchFamily="34" charset="-120"/>
              </a:rPr>
              <a:t>The next stage is code completion, refactoring for production and enterprise hardening, vertical pilots, integration, and scale.</a:t>
            </a:r>
            <a:endParaRPr lang="en-US" dirty="0"/>
          </a:p>
        </p:txBody>
      </p:sp>
      <p:sp>
        <p:nvSpPr>
          <p:cNvPr id="23" name="Rectangle 22">
            <a:extLst>
              <a:ext uri="{FF2B5EF4-FFF2-40B4-BE49-F238E27FC236}">
                <a16:creationId xmlns:a16="http://schemas.microsoft.com/office/drawing/2014/main" id="{BD56698D-01D6-5045-9D1A-7B2A72F124C9}"/>
              </a:ext>
            </a:extLst>
          </p:cNvPr>
          <p:cNvSpPr/>
          <p:nvPr/>
        </p:nvSpPr>
        <p:spPr>
          <a:xfrm>
            <a:off x="822960" y="2302251"/>
            <a:ext cx="11129554" cy="3785652"/>
          </a:xfrm>
          <a:prstGeom prst="rect">
            <a:avLst/>
          </a:prstGeom>
        </p:spPr>
        <p:txBody>
          <a:bodyPr wrap="square">
            <a:spAutoFit/>
          </a:bodyPr>
          <a:lstStyle/>
          <a:p>
            <a:r>
              <a:rPr lang="en-US" sz="1600" b="1" dirty="0">
                <a:solidFill>
                  <a:schemeClr val="tx1">
                    <a:lumMod val="75000"/>
                    <a:lumOff val="25000"/>
                  </a:schemeClr>
                </a:solidFill>
              </a:rPr>
              <a:t>1. Formal method and protocol architecture</a:t>
            </a:r>
            <a:br>
              <a:rPr lang="en-US" sz="1600" dirty="0">
                <a:solidFill>
                  <a:schemeClr val="tx1">
                    <a:lumMod val="75000"/>
                    <a:lumOff val="25000"/>
                  </a:schemeClr>
                </a:solidFill>
              </a:rPr>
            </a:br>
            <a:r>
              <a:rPr lang="en-US" sz="1600" dirty="0">
                <a:solidFill>
                  <a:schemeClr val="tx1">
                    <a:lumMod val="75000"/>
                    <a:lumOff val="25000"/>
                  </a:schemeClr>
                </a:solidFill>
              </a:rPr>
              <a:t>Decidability, adjudication, warrantability, authority, liability, and institutional action reduced into repeatable tests.</a:t>
            </a:r>
          </a:p>
          <a:p>
            <a:r>
              <a:rPr lang="en-US" sz="1600" b="1" dirty="0">
                <a:solidFill>
                  <a:schemeClr val="tx1">
                    <a:lumMod val="75000"/>
                    <a:lumOff val="25000"/>
                  </a:schemeClr>
                </a:solidFill>
              </a:rPr>
              <a:t>2. Reality Description Language / operational prose</a:t>
            </a:r>
            <a:br>
              <a:rPr lang="en-US" sz="1600" dirty="0">
                <a:solidFill>
                  <a:schemeClr val="tx1">
                    <a:lumMod val="75000"/>
                    <a:lumOff val="25000"/>
                  </a:schemeClr>
                </a:solidFill>
              </a:rPr>
            </a:br>
            <a:r>
              <a:rPr lang="en-US" sz="1600" dirty="0">
                <a:solidFill>
                  <a:schemeClr val="tx1">
                    <a:lumMod val="75000"/>
                    <a:lumOff val="25000"/>
                  </a:schemeClr>
                </a:solidFill>
              </a:rPr>
              <a:t>A language for converting institutional claims into testable structures: actors, actions, objects, evidence, rules, authority, obligations, and liability boundaries.</a:t>
            </a:r>
          </a:p>
          <a:p>
            <a:r>
              <a:rPr lang="en-US" sz="1600" b="1" dirty="0">
                <a:solidFill>
                  <a:schemeClr val="tx1">
                    <a:lumMod val="75000"/>
                    <a:lumOff val="25000"/>
                  </a:schemeClr>
                </a:solidFill>
              </a:rPr>
              <a:t>3. Runcible governance runtime</a:t>
            </a:r>
            <a:br>
              <a:rPr lang="en-US" sz="1600" dirty="0">
                <a:solidFill>
                  <a:schemeClr val="tx1">
                    <a:lumMod val="75000"/>
                    <a:lumOff val="25000"/>
                  </a:schemeClr>
                </a:solidFill>
              </a:rPr>
            </a:br>
            <a:r>
              <a:rPr lang="en-US" sz="1600" dirty="0">
                <a:solidFill>
                  <a:schemeClr val="tx1">
                    <a:lumMod val="75000"/>
                    <a:lumOff val="25000"/>
                  </a:schemeClr>
                </a:solidFill>
              </a:rPr>
              <a:t>Protocol-shaped adjudication over model output, including diagnostics, action states, repair loops, escalation, and Decidability Records.</a:t>
            </a:r>
          </a:p>
          <a:p>
            <a:r>
              <a:rPr lang="en-US" sz="1600" b="1" dirty="0">
                <a:solidFill>
                  <a:schemeClr val="tx1">
                    <a:lumMod val="75000"/>
                    <a:lumOff val="25000"/>
                  </a:schemeClr>
                </a:solidFill>
              </a:rPr>
              <a:t>4. Executable orchestration layer</a:t>
            </a:r>
            <a:br>
              <a:rPr lang="en-US" sz="1600" dirty="0">
                <a:solidFill>
                  <a:schemeClr val="tx1">
                    <a:lumMod val="75000"/>
                    <a:lumOff val="25000"/>
                  </a:schemeClr>
                </a:solidFill>
              </a:rPr>
            </a:br>
            <a:r>
              <a:rPr lang="en-US" sz="1600" dirty="0">
                <a:solidFill>
                  <a:schemeClr val="tx1">
                    <a:lumMod val="75000"/>
                    <a:lumOff val="25000"/>
                  </a:schemeClr>
                </a:solidFill>
              </a:rPr>
              <a:t>AWS Lambda planner / orchestrator demonstrating external control of model behavior, not merely prompting.</a:t>
            </a:r>
          </a:p>
          <a:p>
            <a:r>
              <a:rPr lang="en-US" sz="1600" b="1" dirty="0">
                <a:solidFill>
                  <a:schemeClr val="tx1">
                    <a:lumMod val="75000"/>
                    <a:lumOff val="25000"/>
                  </a:schemeClr>
                </a:solidFill>
              </a:rPr>
              <a:t>5. Oversing institutional platform</a:t>
            </a:r>
            <a:br>
              <a:rPr lang="en-US" sz="1600" dirty="0">
                <a:solidFill>
                  <a:schemeClr val="tx1">
                    <a:lumMod val="75000"/>
                    <a:lumOff val="25000"/>
                  </a:schemeClr>
                </a:solidFill>
              </a:rPr>
            </a:br>
            <a:r>
              <a:rPr lang="en-US" sz="1600" dirty="0">
                <a:solidFill>
                  <a:schemeClr val="tx1">
                    <a:lumMod val="75000"/>
                    <a:lumOff val="25000"/>
                  </a:schemeClr>
                </a:solidFill>
              </a:rPr>
              <a:t>Workflow surface for roles, evidence, permissions, procedures, audit, records, and institutional memory.</a:t>
            </a:r>
          </a:p>
          <a:p>
            <a:r>
              <a:rPr lang="en-US" sz="1600" b="1" dirty="0">
                <a:solidFill>
                  <a:schemeClr val="tx1">
                    <a:lumMod val="75000"/>
                    <a:lumOff val="25000"/>
                  </a:schemeClr>
                </a:solidFill>
              </a:rPr>
              <a:t>6. Demo surfaces and trained methodology team</a:t>
            </a:r>
            <a:br>
              <a:rPr lang="en-US" sz="1600" dirty="0">
                <a:solidFill>
                  <a:schemeClr val="tx1">
                    <a:lumMod val="75000"/>
                    <a:lumOff val="25000"/>
                  </a:schemeClr>
                </a:solidFill>
              </a:rPr>
            </a:br>
            <a:r>
              <a:rPr lang="en-US" sz="1600" dirty="0">
                <a:solidFill>
                  <a:schemeClr val="tx1">
                    <a:lumMod val="75000"/>
                    <a:lumOff val="25000"/>
                  </a:schemeClr>
                </a:solidFill>
              </a:rPr>
              <a:t>Repeatable examples, protocol training, and human expertise capable of producing, reviewing, and improving governed AI workflows.</a:t>
            </a:r>
          </a:p>
        </p:txBody>
      </p:sp>
      <p:sp>
        <p:nvSpPr>
          <p:cNvPr id="24" name="Rectangle 23">
            <a:extLst>
              <a:ext uri="{FF2B5EF4-FFF2-40B4-BE49-F238E27FC236}">
                <a16:creationId xmlns:a16="http://schemas.microsoft.com/office/drawing/2014/main" id="{652C4AC4-DF2B-DC48-825C-C34593902B30}"/>
              </a:ext>
            </a:extLst>
          </p:cNvPr>
          <p:cNvSpPr/>
          <p:nvPr/>
        </p:nvSpPr>
        <p:spPr>
          <a:xfrm>
            <a:off x="822960" y="6058900"/>
            <a:ext cx="11369040" cy="400110"/>
          </a:xfrm>
          <a:prstGeom prst="rect">
            <a:avLst/>
          </a:prstGeom>
        </p:spPr>
        <p:txBody>
          <a:bodyPr wrap="square">
            <a:spAutoFit/>
          </a:bodyPr>
          <a:lstStyle/>
          <a:p>
            <a:r>
              <a:rPr lang="en-US" sz="2000" dirty="0"/>
              <a:t>A science became </a:t>
            </a:r>
            <a:r>
              <a:rPr lang="en-US" sz="2000" dirty="0">
                <a:solidFill>
                  <a:srgbClr val="C0452A"/>
                </a:solidFill>
              </a:rPr>
              <a:t>a language</a:t>
            </a:r>
            <a:r>
              <a:rPr lang="en-US" sz="2000" dirty="0"/>
              <a:t>. The language became </a:t>
            </a:r>
            <a:r>
              <a:rPr lang="en-US" sz="2000" dirty="0">
                <a:solidFill>
                  <a:srgbClr val="C0452A"/>
                </a:solidFill>
              </a:rPr>
              <a:t>a runtime</a:t>
            </a:r>
            <a:r>
              <a:rPr lang="en-US" sz="2000" dirty="0"/>
              <a:t>. The runtime became </a:t>
            </a:r>
            <a:r>
              <a:rPr lang="en-US" sz="2000" dirty="0">
                <a:solidFill>
                  <a:srgbClr val="C0452A"/>
                </a:solidFill>
              </a:rPr>
              <a:t>a platform</a:t>
            </a:r>
            <a:r>
              <a:rPr lang="en-US" sz="2000" dirty="0"/>
              <a:t>.</a:t>
            </a:r>
          </a:p>
        </p:txBody>
      </p:sp>
    </p:spTree>
    <p:extLst>
      <p:ext uri="{BB962C8B-B14F-4D97-AF65-F5344CB8AC3E}">
        <p14:creationId xmlns:p14="http://schemas.microsoft.com/office/powerpoint/2010/main" val="637092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V - WHAT’S BUILT</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The founder-financed proof stage is complete.</a:t>
            </a:r>
            <a:endParaRPr lang="en-US" sz="3100" dirty="0"/>
          </a:p>
        </p:txBody>
      </p:sp>
      <p:sp>
        <p:nvSpPr>
          <p:cNvPr id="4" name="Text 2"/>
          <p:cNvSpPr/>
          <p:nvPr/>
        </p:nvSpPr>
        <p:spPr>
          <a:xfrm>
            <a:off x="890916" y="2039112"/>
            <a:ext cx="8222186" cy="1842392"/>
          </a:xfrm>
          <a:prstGeom prst="rect">
            <a:avLst/>
          </a:prstGeom>
          <a:noFill/>
          <a:ln/>
        </p:spPr>
        <p:txBody>
          <a:bodyPr wrap="square" lIns="0" tIns="0" rIns="0" bIns="0" rtlCol="0" anchor="t"/>
          <a:lstStyle/>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Runcible imposed on OpenAI Custom GPTs</a:t>
            </a:r>
            <a:endParaRPr lang="en-US" dirty="0"/>
          </a:p>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AWS Lambda planner / orchestrator — an executable control layer</a:t>
            </a:r>
            <a:endParaRPr lang="en-US" dirty="0"/>
          </a:p>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Oversing tested as an institutional workflow platform</a:t>
            </a:r>
            <a:endParaRPr lang="en-US" dirty="0"/>
          </a:p>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Protocol architecture, RDL &amp; runtime design</a:t>
            </a:r>
            <a:endParaRPr lang="en-US" dirty="0"/>
          </a:p>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Decidability Record model &amp; methodology team</a:t>
            </a:r>
          </a:p>
        </p:txBody>
      </p:sp>
      <p:sp>
        <p:nvSpPr>
          <p:cNvPr id="5" name="Text 3"/>
          <p:cNvSpPr/>
          <p:nvPr/>
        </p:nvSpPr>
        <p:spPr>
          <a:xfrm>
            <a:off x="890916" y="5298489"/>
            <a:ext cx="10607040" cy="746348"/>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Investors fund connection, hardening, productization, pilots, and scale — </a:t>
            </a:r>
            <a:r>
              <a:rPr lang="en-US" sz="1800" b="1" dirty="0">
                <a:solidFill>
                  <a:srgbClr val="C0452A"/>
                </a:solidFill>
                <a:latin typeface="Arial" pitchFamily="34" charset="0"/>
                <a:ea typeface="Arial" pitchFamily="34" charset="-122"/>
                <a:cs typeface="Arial" pitchFamily="34" charset="-120"/>
              </a:rPr>
              <a:t>not discovery from zero.  </a:t>
            </a:r>
            <a:r>
              <a:rPr lang="en-US" sz="1800" b="1" dirty="0">
                <a:solidFill>
                  <a:schemeClr val="bg1">
                    <a:lumMod val="50000"/>
                  </a:schemeClr>
                </a:solidFill>
                <a:latin typeface="Arial" pitchFamily="34" charset="0"/>
                <a:ea typeface="Arial" pitchFamily="34" charset="-122"/>
                <a:cs typeface="Arial" pitchFamily="34" charset="-120"/>
              </a:rPr>
              <a:t>Our R&amp;D self-funded investment </a:t>
            </a:r>
            <a:r>
              <a:rPr lang="en-US" b="1" dirty="0">
                <a:solidFill>
                  <a:schemeClr val="bg1">
                    <a:lumMod val="50000"/>
                  </a:schemeClr>
                </a:solidFill>
                <a:latin typeface="Arial" pitchFamily="34" charset="0"/>
                <a:ea typeface="Arial" pitchFamily="34" charset="-122"/>
                <a:cs typeface="Arial" pitchFamily="34" charset="-120"/>
              </a:rPr>
              <a:t>has taken over a decade by dozens of people and millions of dollars. </a:t>
            </a:r>
            <a:endParaRPr lang="en-US" sz="1800" dirty="0"/>
          </a:p>
        </p:txBody>
      </p:sp>
      <p:pic>
        <p:nvPicPr>
          <p:cNvPr id="6"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7" name="Text 4"/>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8" name="Right Triangle 7">
            <a:extLst>
              <a:ext uri="{FF2B5EF4-FFF2-40B4-BE49-F238E27FC236}">
                <a16:creationId xmlns:a16="http://schemas.microsoft.com/office/drawing/2014/main" id="{08E5CB2A-B42A-7344-949D-52D8DA4E4E16}"/>
              </a:ext>
            </a:extLst>
          </p:cNvPr>
          <p:cNvSpPr/>
          <p:nvPr/>
        </p:nvSpPr>
        <p:spPr>
          <a:xfrm rot="5400000">
            <a:off x="-8387" y="8386"/>
            <a:ext cx="839733" cy="82296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714FBB29-8512-944A-A08B-1F563BDF7D3C}"/>
              </a:ext>
            </a:extLst>
          </p:cNvPr>
          <p:cNvSpPr txBox="1"/>
          <p:nvPr/>
        </p:nvSpPr>
        <p:spPr>
          <a:xfrm>
            <a:off x="37659" y="50534"/>
            <a:ext cx="320922" cy="369332"/>
          </a:xfrm>
          <a:prstGeom prst="rect">
            <a:avLst/>
          </a:prstGeom>
          <a:noFill/>
        </p:spPr>
        <p:txBody>
          <a:bodyPr wrap="none" rtlCol="0">
            <a:spAutoFit/>
          </a:bodyPr>
          <a:lstStyle/>
          <a:p>
            <a:r>
              <a:rPr lang="en-US" b="1" dirty="0">
                <a:solidFill>
                  <a:schemeClr val="bg1"/>
                </a:solidFill>
              </a:rPr>
              <a:t>V</a:t>
            </a:r>
          </a:p>
        </p:txBody>
      </p:sp>
      <p:sp>
        <p:nvSpPr>
          <p:cNvPr id="10" name="Rectangle 9">
            <a:extLst>
              <a:ext uri="{FF2B5EF4-FFF2-40B4-BE49-F238E27FC236}">
                <a16:creationId xmlns:a16="http://schemas.microsoft.com/office/drawing/2014/main" id="{28A081E5-22FC-FB4B-8338-35563F816D29}"/>
              </a:ext>
            </a:extLst>
          </p:cNvPr>
          <p:cNvSpPr/>
          <p:nvPr/>
        </p:nvSpPr>
        <p:spPr>
          <a:xfrm>
            <a:off x="822960" y="4101861"/>
            <a:ext cx="10058400" cy="923330"/>
          </a:xfrm>
          <a:prstGeom prst="rect">
            <a:avLst/>
          </a:prstGeom>
        </p:spPr>
        <p:txBody>
          <a:bodyPr wrap="square">
            <a:spAutoFit/>
          </a:bodyPr>
          <a:lstStyle/>
          <a:p>
            <a:pPr>
              <a:spcAft>
                <a:spcPts val="700"/>
              </a:spcAft>
              <a:buSzPct val="100000"/>
            </a:pPr>
            <a:r>
              <a:rPr lang="en-US" dirty="0">
                <a:solidFill>
                  <a:srgbClr val="3A3E45"/>
                </a:solidFill>
                <a:latin typeface="Arial" pitchFamily="34" charset="0"/>
                <a:cs typeface="Arial" pitchFamily="34" charset="-120"/>
              </a:rPr>
              <a:t>Simple reality: The amount of accumulated work and investment is substantial. But we can no longer self-finance the scale of staff necessary to bring the products into production and exploit the scale of the market opportunity given the Overton window of opportunity is present.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V - THE TEAM </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Team Execution Credibility</a:t>
            </a:r>
            <a:endParaRPr lang="en-US" sz="3100" dirty="0"/>
          </a:p>
        </p:txBody>
      </p:sp>
      <p:sp>
        <p:nvSpPr>
          <p:cNvPr id="4" name="Text 2"/>
          <p:cNvSpPr/>
          <p:nvPr/>
        </p:nvSpPr>
        <p:spPr>
          <a:xfrm>
            <a:off x="822960" y="2088288"/>
            <a:ext cx="10058399" cy="3560228"/>
          </a:xfrm>
          <a:prstGeom prst="rect">
            <a:avLst/>
          </a:prstGeom>
          <a:noFill/>
          <a:ln/>
        </p:spPr>
        <p:txBody>
          <a:bodyPr wrap="square" lIns="0" tIns="0" rIns="0" bIns="0" rtlCol="0" anchor="t"/>
          <a:lstStyle/>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Repeat founder &amp; enterprise operators with international expertise.</a:t>
            </a:r>
          </a:p>
          <a:p>
            <a:pPr marL="165100" indent="-165100">
              <a:spcAft>
                <a:spcPts val="700"/>
              </a:spcAft>
              <a:buSzPct val="100000"/>
              <a:buFontTx/>
              <a:buChar char="•"/>
            </a:pPr>
            <a:r>
              <a:rPr lang="en-US" dirty="0">
                <a:solidFill>
                  <a:schemeClr val="tx1">
                    <a:lumMod val="75000"/>
                    <a:lumOff val="25000"/>
                  </a:schemeClr>
                </a:solidFill>
                <a:latin typeface="Arial" panose="020B0604020202020204" pitchFamily="34" charset="0"/>
                <a:ea typeface="Aptos" pitchFamily="34" charset="-122"/>
                <a:cs typeface="Arial" panose="020B0604020202020204" pitchFamily="34" charset="0"/>
              </a:rPr>
              <a:t>Built, bought, scaled, sold, and exited companies; understands investor, buyer, acquirer, and integration logic; </a:t>
            </a:r>
            <a:r>
              <a:rPr lang="en-US" dirty="0">
                <a:solidFill>
                  <a:srgbClr val="3A3E45"/>
                </a:solidFill>
                <a:latin typeface="Arial" pitchFamily="34" charset="0"/>
                <a:ea typeface="Arial" pitchFamily="34" charset="-122"/>
                <a:cs typeface="Arial" pitchFamily="34" charset="-120"/>
              </a:rPr>
              <a:t>Growth through acquisition and organic execution.</a:t>
            </a:r>
            <a:r>
              <a:rPr lang="en-US" dirty="0">
                <a:solidFill>
                  <a:schemeClr val="tx1">
                    <a:lumMod val="75000"/>
                    <a:lumOff val="25000"/>
                  </a:schemeClr>
                </a:solidFill>
                <a:latin typeface="Arial" panose="020B0604020202020204" pitchFamily="34" charset="0"/>
                <a:cs typeface="Arial" panose="020B0604020202020204" pitchFamily="34" charset="0"/>
              </a:rPr>
              <a:t> </a:t>
            </a:r>
            <a:r>
              <a:rPr lang="en-US" dirty="0">
                <a:solidFill>
                  <a:srgbClr val="3A3E45"/>
                </a:solidFill>
                <a:latin typeface="Arial" pitchFamily="34" charset="0"/>
                <a:ea typeface="Arial" pitchFamily="34" charset="-122"/>
                <a:cs typeface="Arial" pitchFamily="34" charset="-120"/>
              </a:rPr>
              <a:t>Multiple strategic exits. </a:t>
            </a:r>
          </a:p>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Inc. 500 × 3; Top 25 Digital Firms; Highest customer service rating in the industry.</a:t>
            </a:r>
          </a:p>
          <a:p>
            <a:pPr marL="165100" indent="-165100">
              <a:spcAft>
                <a:spcPts val="700"/>
              </a:spcAft>
              <a:buSzPct val="100000"/>
              <a:buChar char="•"/>
            </a:pPr>
            <a:r>
              <a:rPr lang="en-US" dirty="0">
                <a:solidFill>
                  <a:srgbClr val="3A3E45"/>
                </a:solidFill>
                <a:latin typeface="Arial" pitchFamily="34" charset="0"/>
                <a:cs typeface="Arial" pitchFamily="34" charset="-120"/>
              </a:rPr>
              <a:t>Worldwide Delivery and Locations; Microsoft and Fortune 400 scale clients, enterprise sales, services, platform delivery, and strategic relationships</a:t>
            </a:r>
            <a:endParaRPr lang="en-US" dirty="0"/>
          </a:p>
          <a:p>
            <a:pPr marL="165100" indent="-165100">
              <a:spcAft>
                <a:spcPts val="700"/>
              </a:spcAft>
              <a:buSzPct val="100000"/>
              <a:buChar char="•"/>
            </a:pPr>
            <a:r>
              <a:rPr lang="en-US" dirty="0">
                <a:solidFill>
                  <a:srgbClr val="3A3E45"/>
                </a:solidFill>
                <a:latin typeface="Arial" pitchFamily="34" charset="0"/>
                <a:ea typeface="Arial" pitchFamily="34" charset="-122"/>
                <a:cs typeface="Arial" pitchFamily="34" charset="-120"/>
              </a:rPr>
              <a:t>Custom computerized operations and measurement; finance, legal, product, compliance, engineering, delivery, and investor relations</a:t>
            </a:r>
          </a:p>
          <a:p>
            <a:pPr marL="165100" indent="-165100" algn="l">
              <a:spcAft>
                <a:spcPts val="700"/>
              </a:spcAft>
              <a:buSzPct val="100000"/>
              <a:buChar char="•"/>
            </a:pPr>
            <a:r>
              <a:rPr lang="en-US" dirty="0">
                <a:solidFill>
                  <a:srgbClr val="3A3E45"/>
                </a:solidFill>
                <a:latin typeface="Arial" pitchFamily="34" charset="0"/>
                <a:cs typeface="Arial" pitchFamily="34" charset="-120"/>
              </a:rPr>
              <a:t>Sustained volume of 2,500+ engagement deliveries per year. On time on budget. We can handle multiple execution threads with ease.</a:t>
            </a:r>
            <a:endParaRPr lang="en-US" dirty="0"/>
          </a:p>
          <a:p>
            <a:pPr marL="165100" indent="-165100" algn="l">
              <a:spcAft>
                <a:spcPts val="700"/>
              </a:spcAft>
              <a:buSzPct val="100000"/>
              <a:buChar char="•"/>
            </a:pPr>
            <a:r>
              <a:rPr lang="en-US" dirty="0">
                <a:solidFill>
                  <a:srgbClr val="3A3E45"/>
                </a:solidFill>
                <a:latin typeface="Arial" pitchFamily="34" charset="0"/>
                <a:ea typeface="Arial" pitchFamily="34" charset="-122"/>
                <a:cs typeface="Arial" pitchFamily="34" charset="-120"/>
              </a:rPr>
              <a:t>Domain &amp; protocol team: medicine, law, behavioral science and more.</a:t>
            </a:r>
            <a:endParaRPr lang="en-US" sz="1400" dirty="0"/>
          </a:p>
        </p:txBody>
      </p:sp>
      <p:sp>
        <p:nvSpPr>
          <p:cNvPr id="5" name="Text 3"/>
          <p:cNvSpPr/>
          <p:nvPr/>
        </p:nvSpPr>
        <p:spPr>
          <a:xfrm>
            <a:off x="822960" y="5677218"/>
            <a:ext cx="10607040" cy="548640"/>
          </a:xfrm>
          <a:prstGeom prst="rect">
            <a:avLst/>
          </a:prstGeom>
          <a:noFill/>
          <a:ln/>
        </p:spPr>
        <p:txBody>
          <a:bodyPr wrap="square" lIns="0" tIns="0" rIns="0" bIns="0" rtlCol="0" anchor="ctr"/>
          <a:lstStyle/>
          <a:p>
            <a:pPr marL="0" indent="0" algn="l">
              <a:buNone/>
            </a:pPr>
            <a:r>
              <a:rPr lang="en-US" sz="2000" b="1" dirty="0">
                <a:solidFill>
                  <a:srgbClr val="C0452A"/>
                </a:solidFill>
                <a:latin typeface="Arial" pitchFamily="34" charset="0"/>
                <a:ea typeface="Arial" pitchFamily="34" charset="-122"/>
                <a:cs typeface="Arial" pitchFamily="34" charset="-120"/>
              </a:rPr>
              <a:t>This is not a first-time-founder wrapper company. </a:t>
            </a:r>
            <a:r>
              <a:rPr lang="en-US" sz="2000" b="1" dirty="0">
                <a:latin typeface="Arial" pitchFamily="34" charset="0"/>
                <a:ea typeface="Arial" pitchFamily="34" charset="-122"/>
                <a:cs typeface="Arial" pitchFamily="34" charset="-120"/>
              </a:rPr>
              <a:t>The team are proven operators.</a:t>
            </a:r>
            <a:endParaRPr lang="en-US" sz="2000" dirty="0"/>
          </a:p>
        </p:txBody>
      </p:sp>
      <p:pic>
        <p:nvPicPr>
          <p:cNvPr id="6"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7" name="Text 4"/>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8" name="Rectangle 7">
            <a:extLst>
              <a:ext uri="{FF2B5EF4-FFF2-40B4-BE49-F238E27FC236}">
                <a16:creationId xmlns:a16="http://schemas.microsoft.com/office/drawing/2014/main" id="{A9B17517-3FE9-CA45-98E1-2E5321C45C7F}"/>
              </a:ext>
            </a:extLst>
          </p:cNvPr>
          <p:cNvSpPr/>
          <p:nvPr/>
        </p:nvSpPr>
        <p:spPr>
          <a:xfrm>
            <a:off x="762000" y="1535085"/>
            <a:ext cx="5442516" cy="369332"/>
          </a:xfrm>
          <a:prstGeom prst="rect">
            <a:avLst/>
          </a:prstGeom>
        </p:spPr>
        <p:txBody>
          <a:bodyPr wrap="none">
            <a:spAutoFit/>
          </a:bodyPr>
          <a:lstStyle/>
          <a:p>
            <a:r>
              <a:rPr lang="en-US" b="1" dirty="0">
                <a:solidFill>
                  <a:schemeClr val="tx1">
                    <a:lumMod val="50000"/>
                    <a:lumOff val="50000"/>
                  </a:schemeClr>
                </a:solidFill>
                <a:latin typeface="Arial" pitchFamily="34" charset="0"/>
                <a:ea typeface="Arial" pitchFamily="34" charset="-122"/>
                <a:cs typeface="Arial" pitchFamily="34" charset="-120"/>
              </a:rPr>
              <a:t>Category creation requires enterprise execution</a:t>
            </a:r>
            <a:endParaRPr lang="en-US" dirty="0">
              <a:solidFill>
                <a:schemeClr val="tx1">
                  <a:lumMod val="50000"/>
                  <a:lumOff val="50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V – PROOF TEAM AND FINANCING </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Why Now</a:t>
            </a:r>
            <a:endParaRPr lang="en-US" sz="3100" dirty="0"/>
          </a:p>
        </p:txBody>
      </p:sp>
      <p:sp>
        <p:nvSpPr>
          <p:cNvPr id="4" name="Text 2"/>
          <p:cNvSpPr/>
          <p:nvPr/>
        </p:nvSpPr>
        <p:spPr>
          <a:xfrm>
            <a:off x="822960" y="2713927"/>
            <a:ext cx="4928135" cy="2927437"/>
          </a:xfrm>
          <a:prstGeom prst="rect">
            <a:avLst/>
          </a:prstGeom>
          <a:noFill/>
          <a:ln/>
        </p:spPr>
        <p:txBody>
          <a:bodyPr wrap="square" lIns="0" tIns="0" rIns="0" bIns="0" rtlCol="0" anchor="t"/>
          <a:lstStyle/>
          <a:p>
            <a:r>
              <a:rPr lang="en-US" sz="1600" b="1" dirty="0"/>
              <a:t>1. Model capability is finally sufficient</a:t>
            </a:r>
            <a:br>
              <a:rPr lang="en-US" sz="1600" dirty="0"/>
            </a:br>
            <a:r>
              <a:rPr lang="en-US" sz="1600" dirty="0"/>
              <a:t>Foundation models can now generate serious candidate work across law, medicine, finance, policy, procurement, compliance, research, and operations.</a:t>
            </a:r>
          </a:p>
          <a:p>
            <a:r>
              <a:rPr lang="en-US" sz="1600" b="1" dirty="0"/>
              <a:t>2. But generation has outrun qualification</a:t>
            </a:r>
            <a:br>
              <a:rPr lang="en-US" sz="1600" dirty="0"/>
            </a:br>
            <a:r>
              <a:rPr lang="en-US" sz="1600" dirty="0"/>
              <a:t>The industry can produce more answers than institutions can trust, review, audit, certify, or act upon.</a:t>
            </a:r>
          </a:p>
          <a:p>
            <a:r>
              <a:rPr lang="en-US" sz="1600" b="1" dirty="0"/>
              <a:t>3. Current fixes remain inside the generation paradigm</a:t>
            </a:r>
            <a:br>
              <a:rPr lang="en-US" sz="1600" dirty="0"/>
            </a:br>
            <a:r>
              <a:rPr lang="en-US" sz="1600" dirty="0"/>
              <a:t>Better prompting, safety filters, evals, refusals, citations, and post-processing do not create institutional authority, liability boundaries, or Decidability Records.</a:t>
            </a:r>
          </a:p>
        </p:txBody>
      </p:sp>
      <p:sp>
        <p:nvSpPr>
          <p:cNvPr id="5" name="Text 3"/>
          <p:cNvSpPr/>
          <p:nvPr/>
        </p:nvSpPr>
        <p:spPr>
          <a:xfrm>
            <a:off x="822960" y="5701281"/>
            <a:ext cx="10607040" cy="548640"/>
          </a:xfrm>
          <a:prstGeom prst="rect">
            <a:avLst/>
          </a:prstGeom>
          <a:noFill/>
          <a:ln/>
        </p:spPr>
        <p:txBody>
          <a:bodyPr wrap="square" lIns="0" tIns="0" rIns="0" bIns="0" rtlCol="0" anchor="ctr"/>
          <a:lstStyle/>
          <a:p>
            <a:r>
              <a:rPr lang="en-US" sz="2000" b="1" dirty="0">
                <a:solidFill>
                  <a:schemeClr val="bg1">
                    <a:lumMod val="50000"/>
                  </a:schemeClr>
                </a:solidFill>
                <a:latin typeface="Arial" pitchFamily="34" charset="0"/>
                <a:ea typeface="Arial" pitchFamily="34" charset="-122"/>
                <a:cs typeface="Arial" pitchFamily="34" charset="-120"/>
              </a:rPr>
              <a:t>Result: </a:t>
            </a:r>
            <a:r>
              <a:rPr lang="en-US" sz="2000" b="1" dirty="0">
                <a:latin typeface="Arial" pitchFamily="34" charset="0"/>
                <a:ea typeface="Arial" pitchFamily="34" charset="-122"/>
                <a:cs typeface="Arial" pitchFamily="34" charset="-120"/>
              </a:rPr>
              <a:t>AI can move from assistance to </a:t>
            </a:r>
            <a:r>
              <a:rPr lang="en-US" sz="2000" b="1" dirty="0">
                <a:solidFill>
                  <a:srgbClr val="C0452A"/>
                </a:solidFill>
                <a:latin typeface="Arial" pitchFamily="34" charset="0"/>
                <a:ea typeface="Arial" pitchFamily="34" charset="-122"/>
                <a:cs typeface="Arial" pitchFamily="34" charset="-120"/>
              </a:rPr>
              <a:t>liability-bearing institutional work</a:t>
            </a:r>
            <a:endParaRPr lang="en-US" sz="2000" dirty="0"/>
          </a:p>
        </p:txBody>
      </p:sp>
      <p:pic>
        <p:nvPicPr>
          <p:cNvPr id="6"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7" name="Text 4"/>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8" name="Rectangle 7">
            <a:extLst>
              <a:ext uri="{FF2B5EF4-FFF2-40B4-BE49-F238E27FC236}">
                <a16:creationId xmlns:a16="http://schemas.microsoft.com/office/drawing/2014/main" id="{A9B17517-3FE9-CA45-98E1-2E5321C45C7F}"/>
              </a:ext>
            </a:extLst>
          </p:cNvPr>
          <p:cNvSpPr/>
          <p:nvPr/>
        </p:nvSpPr>
        <p:spPr>
          <a:xfrm>
            <a:off x="762000" y="1535084"/>
            <a:ext cx="10668000" cy="923330"/>
          </a:xfrm>
          <a:prstGeom prst="rect">
            <a:avLst/>
          </a:prstGeom>
        </p:spPr>
        <p:txBody>
          <a:bodyPr wrap="square">
            <a:spAutoFit/>
          </a:bodyPr>
          <a:lstStyle/>
          <a:p>
            <a:r>
              <a:rPr lang="en-US" b="1" dirty="0">
                <a:solidFill>
                  <a:schemeClr val="tx1">
                    <a:lumMod val="50000"/>
                    <a:lumOff val="50000"/>
                  </a:schemeClr>
                </a:solidFill>
                <a:latin typeface="Arial" pitchFamily="34" charset="0"/>
                <a:ea typeface="Arial" pitchFamily="34" charset="-122"/>
                <a:cs typeface="Arial" pitchFamily="34" charset="-120"/>
              </a:rPr>
              <a:t>The industry has reached the limit of fluency without adjudication. </a:t>
            </a:r>
            <a:r>
              <a:rPr lang="en-US" b="1" dirty="0">
                <a:latin typeface="Arial" pitchFamily="34" charset="0"/>
                <a:ea typeface="Arial" pitchFamily="34" charset="-122"/>
                <a:cs typeface="Arial" pitchFamily="34" charset="-120"/>
              </a:rPr>
              <a:t>Cost pressure, safety layers, routing, post-processing, and model abstraction can improve </a:t>
            </a:r>
            <a:r>
              <a:rPr lang="en-US" b="1" dirty="0">
                <a:solidFill>
                  <a:srgbClr val="C0452A"/>
                </a:solidFill>
                <a:latin typeface="Arial" pitchFamily="34" charset="0"/>
                <a:ea typeface="Arial" pitchFamily="34" charset="-122"/>
                <a:cs typeface="Arial" pitchFamily="34" charset="-120"/>
              </a:rPr>
              <a:t>usability while still failing to produce institutional warrantability.</a:t>
            </a:r>
            <a:endParaRPr lang="en-US" dirty="0">
              <a:solidFill>
                <a:srgbClr val="C0452A"/>
              </a:solidFill>
            </a:endParaRPr>
          </a:p>
        </p:txBody>
      </p:sp>
      <p:sp>
        <p:nvSpPr>
          <p:cNvPr id="9" name="Text 2">
            <a:extLst>
              <a:ext uri="{FF2B5EF4-FFF2-40B4-BE49-F238E27FC236}">
                <a16:creationId xmlns:a16="http://schemas.microsoft.com/office/drawing/2014/main" id="{F51219DA-D32E-8043-A1DE-A41A20686B5C}"/>
              </a:ext>
            </a:extLst>
          </p:cNvPr>
          <p:cNvSpPr/>
          <p:nvPr/>
        </p:nvSpPr>
        <p:spPr>
          <a:xfrm>
            <a:off x="5953225" y="2713927"/>
            <a:ext cx="4928135" cy="2927437"/>
          </a:xfrm>
          <a:prstGeom prst="rect">
            <a:avLst/>
          </a:prstGeom>
          <a:noFill/>
          <a:ln/>
        </p:spPr>
        <p:txBody>
          <a:bodyPr wrap="square" lIns="0" tIns="0" rIns="0" bIns="0" rtlCol="0" anchor="t"/>
          <a:lstStyle/>
          <a:p>
            <a:r>
              <a:rPr lang="en-US" sz="1600" b="1" dirty="0"/>
              <a:t>4. Enterprise failures are becoming visible</a:t>
            </a:r>
            <a:br>
              <a:rPr lang="en-US" sz="1600" dirty="0"/>
            </a:br>
            <a:r>
              <a:rPr lang="en-US" sz="1600" dirty="0"/>
              <a:t>Unbounded AI pilots create concern when outputs cannot be defended, reproduced, escalated, or assigned responsibility.</a:t>
            </a:r>
          </a:p>
          <a:p>
            <a:r>
              <a:rPr lang="en-US" sz="1600" b="1" dirty="0"/>
              <a:t>5. Market confidence is at risk</a:t>
            </a:r>
            <a:br>
              <a:rPr lang="en-US" sz="1600" dirty="0"/>
            </a:br>
            <a:r>
              <a:rPr lang="en-US" sz="1600" dirty="0"/>
              <a:t>Model companies need regulated enterprise revenue, but institutions cannot surrender authority, evidence, records, and liability to unqualified outputs.</a:t>
            </a:r>
          </a:p>
          <a:p>
            <a:r>
              <a:rPr lang="en-US" sz="1600" b="1" dirty="0"/>
              <a:t>6. Runcible is ready at the moment the market needs it</a:t>
            </a:r>
            <a:br>
              <a:rPr lang="en-US" sz="1600" dirty="0"/>
            </a:br>
            <a:r>
              <a:rPr lang="en-US" sz="1600" dirty="0"/>
              <a:t>Runcible supplies the adjudication layer. Oversing supplies the institutional platform.</a:t>
            </a:r>
          </a:p>
          <a:p>
            <a:r>
              <a:rPr lang="en-US" sz="1600" dirty="0"/>
              <a:t>.</a:t>
            </a:r>
          </a:p>
        </p:txBody>
      </p:sp>
    </p:spTree>
    <p:extLst>
      <p:ext uri="{BB962C8B-B14F-4D97-AF65-F5344CB8AC3E}">
        <p14:creationId xmlns:p14="http://schemas.microsoft.com/office/powerpoint/2010/main" val="30012902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17">
    <p:bg>
      <p:bgPr>
        <a:solidFill>
          <a:srgbClr val="16181D"/>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THE RAISE</a:t>
            </a:r>
            <a:endParaRPr lang="en-US" sz="1200" dirty="0"/>
          </a:p>
        </p:txBody>
      </p:sp>
      <p:sp>
        <p:nvSpPr>
          <p:cNvPr id="3" name="Text 1"/>
          <p:cNvSpPr/>
          <p:nvPr/>
        </p:nvSpPr>
        <p:spPr>
          <a:xfrm>
            <a:off x="777240" y="1234440"/>
            <a:ext cx="7315200" cy="1645920"/>
          </a:xfrm>
          <a:prstGeom prst="rect">
            <a:avLst/>
          </a:prstGeom>
          <a:noFill/>
          <a:ln/>
        </p:spPr>
        <p:txBody>
          <a:bodyPr wrap="square" lIns="0" tIns="0" rIns="0" bIns="0" rtlCol="0" anchor="ctr"/>
          <a:lstStyle/>
          <a:p>
            <a:pPr marL="0" indent="0">
              <a:buNone/>
            </a:pPr>
            <a:r>
              <a:rPr lang="en-US" sz="11800" b="1" dirty="0">
                <a:solidFill>
                  <a:srgbClr val="C0452A"/>
                </a:solidFill>
                <a:latin typeface="Arial" pitchFamily="34" charset="0"/>
                <a:ea typeface="Arial" pitchFamily="34" charset="-122"/>
                <a:cs typeface="Arial" pitchFamily="34" charset="-120"/>
              </a:rPr>
              <a:t>$</a:t>
            </a:r>
            <a:r>
              <a:rPr lang="en-US" sz="11800" b="1" dirty="0">
                <a:solidFill>
                  <a:srgbClr val="FFFFFF"/>
                </a:solidFill>
                <a:latin typeface="Arial" pitchFamily="34" charset="0"/>
                <a:ea typeface="Arial" pitchFamily="34" charset="-122"/>
                <a:cs typeface="Arial" pitchFamily="34" charset="-120"/>
              </a:rPr>
              <a:t>30M</a:t>
            </a:r>
            <a:endParaRPr lang="en-US" sz="11800" dirty="0"/>
          </a:p>
        </p:txBody>
      </p:sp>
      <p:sp>
        <p:nvSpPr>
          <p:cNvPr id="4" name="Text 2"/>
          <p:cNvSpPr/>
          <p:nvPr/>
        </p:nvSpPr>
        <p:spPr>
          <a:xfrm>
            <a:off x="822960" y="3063240"/>
            <a:ext cx="10058400" cy="548640"/>
          </a:xfrm>
          <a:prstGeom prst="rect">
            <a:avLst/>
          </a:prstGeom>
          <a:noFill/>
          <a:ln/>
        </p:spPr>
        <p:txBody>
          <a:bodyPr wrap="square" lIns="0" tIns="0" rIns="0" bIns="0" rtlCol="0" anchor="ctr"/>
          <a:lstStyle/>
          <a:p>
            <a:pPr marL="0" indent="0">
              <a:buNone/>
            </a:pPr>
            <a:r>
              <a:rPr lang="en-US" sz="2300" b="1" dirty="0">
                <a:solidFill>
                  <a:srgbClr val="FFFFFF"/>
                </a:solidFill>
                <a:latin typeface="Arial" pitchFamily="34" charset="0"/>
                <a:ea typeface="Arial" pitchFamily="34" charset="-122"/>
                <a:cs typeface="Arial" pitchFamily="34" charset="-120"/>
              </a:rPr>
              <a:t>Strategic Acceleration Round</a:t>
            </a:r>
            <a:endParaRPr lang="en-US" sz="2300" dirty="0"/>
          </a:p>
        </p:txBody>
      </p:sp>
      <p:sp>
        <p:nvSpPr>
          <p:cNvPr id="5" name="Text 3"/>
          <p:cNvSpPr/>
          <p:nvPr/>
        </p:nvSpPr>
        <p:spPr>
          <a:xfrm>
            <a:off x="822960" y="3675888"/>
            <a:ext cx="10515600" cy="411480"/>
          </a:xfrm>
          <a:prstGeom prst="rect">
            <a:avLst/>
          </a:prstGeom>
          <a:noFill/>
          <a:ln/>
        </p:spPr>
        <p:txBody>
          <a:bodyPr wrap="square" lIns="0" tIns="0" rIns="0" bIns="0" rtlCol="0" anchor="ctr"/>
          <a:lstStyle/>
          <a:p>
            <a:pPr marL="0" indent="0">
              <a:buNone/>
            </a:pPr>
            <a:r>
              <a:rPr lang="en-US" sz="1500" dirty="0">
                <a:solidFill>
                  <a:srgbClr val="9AA0AA"/>
                </a:solidFill>
                <a:latin typeface="Arial" pitchFamily="34" charset="0"/>
                <a:ea typeface="Arial" pitchFamily="34" charset="-122"/>
                <a:cs typeface="Arial" pitchFamily="34" charset="-120"/>
              </a:rPr>
              <a:t>Target $25–35M     ·     Minimum useful first close $15–20M</a:t>
            </a:r>
            <a:endParaRPr lang="en-US" sz="1500" dirty="0"/>
          </a:p>
        </p:txBody>
      </p:sp>
      <p:sp>
        <p:nvSpPr>
          <p:cNvPr id="6" name="Shape 4"/>
          <p:cNvSpPr/>
          <p:nvPr/>
        </p:nvSpPr>
        <p:spPr>
          <a:xfrm>
            <a:off x="822960" y="4389120"/>
            <a:ext cx="10545775" cy="0"/>
          </a:xfrm>
          <a:prstGeom prst="line">
            <a:avLst/>
          </a:prstGeom>
          <a:noFill/>
          <a:ln w="12700">
            <a:solidFill>
              <a:srgbClr val="2C2F37"/>
            </a:solidFill>
            <a:prstDash val="solid"/>
          </a:ln>
        </p:spPr>
      </p:sp>
      <p:sp>
        <p:nvSpPr>
          <p:cNvPr id="7" name="Text 5"/>
          <p:cNvSpPr/>
          <p:nvPr/>
        </p:nvSpPr>
        <p:spPr>
          <a:xfrm>
            <a:off x="822960" y="4572000"/>
            <a:ext cx="10515600" cy="502920"/>
          </a:xfrm>
          <a:prstGeom prst="rect">
            <a:avLst/>
          </a:prstGeom>
          <a:noFill/>
          <a:ln/>
        </p:spPr>
        <p:txBody>
          <a:bodyPr wrap="square" lIns="0" tIns="0" rIns="0" bIns="0" rtlCol="0" anchor="ctr"/>
          <a:lstStyle/>
          <a:p>
            <a:pPr marL="0" indent="0">
              <a:buNone/>
            </a:pPr>
            <a:r>
              <a:rPr lang="en-US" sz="2000" b="1" dirty="0">
                <a:solidFill>
                  <a:srgbClr val="FFFFFF"/>
                </a:solidFill>
                <a:latin typeface="Arial" pitchFamily="34" charset="0"/>
                <a:ea typeface="Arial" pitchFamily="34" charset="-122"/>
                <a:cs typeface="Arial" pitchFamily="34" charset="-120"/>
              </a:rPr>
              <a:t>Acceleration capital, </a:t>
            </a:r>
            <a:r>
              <a:rPr lang="en-US" sz="2000" b="1" dirty="0">
                <a:solidFill>
                  <a:srgbClr val="C0452A"/>
                </a:solidFill>
                <a:latin typeface="Arial" pitchFamily="34" charset="0"/>
                <a:ea typeface="Arial" pitchFamily="34" charset="-122"/>
                <a:cs typeface="Arial" pitchFamily="34" charset="-120"/>
              </a:rPr>
              <a:t>not discovery capital.</a:t>
            </a:r>
            <a:endParaRPr lang="en-US" sz="2000" dirty="0"/>
          </a:p>
        </p:txBody>
      </p:sp>
      <p:sp>
        <p:nvSpPr>
          <p:cNvPr id="8" name="Text 6"/>
          <p:cNvSpPr/>
          <p:nvPr/>
        </p:nvSpPr>
        <p:spPr>
          <a:xfrm>
            <a:off x="822960" y="5166360"/>
            <a:ext cx="10424160" cy="914400"/>
          </a:xfrm>
          <a:prstGeom prst="rect">
            <a:avLst/>
          </a:prstGeom>
          <a:noFill/>
          <a:ln/>
        </p:spPr>
        <p:txBody>
          <a:bodyPr wrap="square" lIns="0" tIns="0" rIns="0" bIns="0" rtlCol="0" anchor="t"/>
          <a:lstStyle/>
          <a:p>
            <a:pPr marL="0" indent="0">
              <a:lnSpc>
                <a:spcPct val="115000"/>
              </a:lnSpc>
              <a:buNone/>
            </a:pPr>
            <a:r>
              <a:rPr lang="en-US" sz="1350" dirty="0">
                <a:solidFill>
                  <a:srgbClr val="9AA0AA"/>
                </a:solidFill>
                <a:latin typeface="Arial" pitchFamily="34" charset="0"/>
                <a:ea typeface="Arial" pitchFamily="34" charset="-122"/>
                <a:cs typeface="Arial" pitchFamily="34" charset="-120"/>
              </a:rPr>
              <a:t>The window opens because capability outruns qualification — the scarce layer is adjudication, not generation. Capital funds runtime hardening, the protocol factory, model integration, first vertical pilots, and team.</a:t>
            </a:r>
            <a:endParaRPr lang="en-US" sz="1350" dirty="0"/>
          </a:p>
        </p:txBody>
      </p:sp>
      <p:pic>
        <p:nvPicPr>
          <p:cNvPr id="9" name="Image 0" descr="/home/claude/deck/spork-muted.png"/>
          <p:cNvPicPr>
            <a:picLocks noChangeAspect="1"/>
          </p:cNvPicPr>
          <p:nvPr/>
        </p:nvPicPr>
        <p:blipFill>
          <a:blip r:embed="rId3"/>
          <a:stretch>
            <a:fillRect/>
          </a:stretch>
        </p:blipFill>
        <p:spPr>
          <a:xfrm>
            <a:off x="822960" y="6272784"/>
            <a:ext cx="135912" cy="246888"/>
          </a:xfrm>
          <a:prstGeom prst="rect">
            <a:avLst/>
          </a:prstGeom>
        </p:spPr>
      </p:pic>
      <p:sp>
        <p:nvSpPr>
          <p:cNvPr id="10" name="Text 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9AA0AA"/>
                </a:solidFill>
                <a:latin typeface="Arial" pitchFamily="34" charset="0"/>
                <a:ea typeface="Arial" pitchFamily="34" charset="-122"/>
                <a:cs typeface="Arial" pitchFamily="34" charset="-120"/>
              </a:rPr>
              <a:t>Runcible</a:t>
            </a:r>
            <a:endParaRPr lang="en-US" sz="1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18">
    <p:bg>
      <p:bgPr>
        <a:solidFill>
          <a:srgbClr val="16181D"/>
        </a:solidFill>
        <a:effectLst/>
      </p:bgPr>
    </p:bg>
    <p:spTree>
      <p:nvGrpSpPr>
        <p:cNvPr id="1" name=""/>
        <p:cNvGrpSpPr/>
        <p:nvPr/>
      </p:nvGrpSpPr>
      <p:grpSpPr>
        <a:xfrm>
          <a:off x="0" y="0"/>
          <a:ext cx="0" cy="0"/>
          <a:chOff x="0" y="0"/>
          <a:chExt cx="0" cy="0"/>
        </a:xfrm>
      </p:grpSpPr>
      <p:pic>
        <p:nvPicPr>
          <p:cNvPr id="2" name="Image 0" descr="/home/claude/deck/spork-white.png"/>
          <p:cNvPicPr>
            <a:picLocks noChangeAspect="1"/>
          </p:cNvPicPr>
          <p:nvPr/>
        </p:nvPicPr>
        <p:blipFill>
          <a:blip r:embed="rId3"/>
          <a:stretch>
            <a:fillRect/>
          </a:stretch>
        </p:blipFill>
        <p:spPr>
          <a:xfrm>
            <a:off x="822960" y="566928"/>
            <a:ext cx="251689" cy="457200"/>
          </a:xfrm>
          <a:prstGeom prst="rect">
            <a:avLst/>
          </a:prstGeom>
        </p:spPr>
      </p:pic>
      <p:sp>
        <p:nvSpPr>
          <p:cNvPr id="3" name="Text 0"/>
          <p:cNvSpPr/>
          <p:nvPr/>
        </p:nvSpPr>
        <p:spPr>
          <a:xfrm>
            <a:off x="1220953" y="502920"/>
            <a:ext cx="5486400" cy="585216"/>
          </a:xfrm>
          <a:prstGeom prst="rect">
            <a:avLst/>
          </a:prstGeom>
          <a:noFill/>
          <a:ln/>
        </p:spPr>
        <p:txBody>
          <a:bodyPr wrap="square" lIns="0" tIns="0" rIns="0" bIns="0" rtlCol="0" anchor="ctr"/>
          <a:lstStyle/>
          <a:p>
            <a:pPr marL="0" indent="0">
              <a:buNone/>
            </a:pPr>
            <a:r>
              <a:rPr lang="en-US" sz="1600" b="1" kern="0" spc="50" dirty="0">
                <a:solidFill>
                  <a:srgbClr val="FFFFFF"/>
                </a:solidFill>
                <a:latin typeface="Arial" pitchFamily="34" charset="0"/>
                <a:ea typeface="Arial" pitchFamily="34" charset="-122"/>
                <a:cs typeface="Arial" pitchFamily="34" charset="-120"/>
              </a:rPr>
              <a:t>Runcible</a:t>
            </a:r>
            <a:endParaRPr lang="en-US" sz="1600" dirty="0"/>
          </a:p>
        </p:txBody>
      </p:sp>
      <p:sp>
        <p:nvSpPr>
          <p:cNvPr id="4" name="Text 1"/>
          <p:cNvSpPr/>
          <p:nvPr/>
        </p:nvSpPr>
        <p:spPr>
          <a:xfrm>
            <a:off x="822960" y="2286000"/>
            <a:ext cx="10607040" cy="914400"/>
          </a:xfrm>
          <a:prstGeom prst="rect">
            <a:avLst/>
          </a:prstGeom>
          <a:noFill/>
          <a:ln/>
        </p:spPr>
        <p:txBody>
          <a:bodyPr wrap="square" lIns="0" tIns="0" rIns="0" bIns="0" rtlCol="0" anchor="ctr"/>
          <a:lstStyle/>
          <a:p>
            <a:pPr marL="0" indent="0">
              <a:buNone/>
            </a:pPr>
            <a:r>
              <a:rPr lang="en-US" sz="3400" b="1" dirty="0">
                <a:solidFill>
                  <a:srgbClr val="FFFFFF"/>
                </a:solidFill>
                <a:latin typeface="Arial" pitchFamily="34" charset="0"/>
                <a:ea typeface="Arial" pitchFamily="34" charset="-122"/>
                <a:cs typeface="Arial" pitchFamily="34" charset="-120"/>
              </a:rPr>
              <a:t>LLMs generate.  </a:t>
            </a:r>
            <a:r>
              <a:rPr lang="en-US" sz="3400" b="1" dirty="0">
                <a:solidFill>
                  <a:srgbClr val="C0452A"/>
                </a:solidFill>
                <a:latin typeface="Arial" pitchFamily="34" charset="0"/>
                <a:ea typeface="Arial" pitchFamily="34" charset="-122"/>
                <a:cs typeface="Arial" pitchFamily="34" charset="-120"/>
              </a:rPr>
              <a:t>Runcible adjudicates.  </a:t>
            </a:r>
            <a:r>
              <a:rPr lang="en-US" sz="3400" b="1" dirty="0">
                <a:solidFill>
                  <a:srgbClr val="FFFFFF"/>
                </a:solidFill>
                <a:latin typeface="Arial" pitchFamily="34" charset="0"/>
                <a:ea typeface="Arial" pitchFamily="34" charset="-122"/>
                <a:cs typeface="Arial" pitchFamily="34" charset="-120"/>
              </a:rPr>
              <a:t>Institutions act.</a:t>
            </a:r>
            <a:endParaRPr lang="en-US" sz="3400" dirty="0"/>
          </a:p>
        </p:txBody>
      </p:sp>
      <p:sp>
        <p:nvSpPr>
          <p:cNvPr id="5" name="Text 2"/>
          <p:cNvSpPr/>
          <p:nvPr/>
        </p:nvSpPr>
        <p:spPr>
          <a:xfrm>
            <a:off x="822960" y="3383280"/>
            <a:ext cx="10607040" cy="457200"/>
          </a:xfrm>
          <a:prstGeom prst="rect">
            <a:avLst/>
          </a:prstGeom>
          <a:noFill/>
          <a:ln/>
        </p:spPr>
        <p:txBody>
          <a:bodyPr wrap="square" lIns="0" tIns="0" rIns="0" bIns="0" rtlCol="0" anchor="ctr"/>
          <a:lstStyle/>
          <a:p>
            <a:pPr marL="0" indent="0">
              <a:buNone/>
            </a:pPr>
            <a:r>
              <a:rPr lang="en-US" sz="1500" dirty="0">
                <a:solidFill>
                  <a:srgbClr val="9AA0AA"/>
                </a:solidFill>
                <a:latin typeface="Arial" pitchFamily="34" charset="0"/>
                <a:ea typeface="Arial" pitchFamily="34" charset="-122"/>
                <a:cs typeface="Arial" pitchFamily="34" charset="-120"/>
              </a:rPr>
              <a:t>From hallucination to hypothesis · to adjudication · to decidability · to institutional action.</a:t>
            </a:r>
            <a:endParaRPr lang="en-US" sz="1500" dirty="0"/>
          </a:p>
        </p:txBody>
      </p:sp>
      <p:sp>
        <p:nvSpPr>
          <p:cNvPr id="6" name="Shape 3"/>
          <p:cNvSpPr/>
          <p:nvPr/>
        </p:nvSpPr>
        <p:spPr>
          <a:xfrm>
            <a:off x="822960" y="4206240"/>
            <a:ext cx="10545775" cy="0"/>
          </a:xfrm>
          <a:prstGeom prst="line">
            <a:avLst/>
          </a:prstGeom>
          <a:noFill/>
          <a:ln w="12700">
            <a:solidFill>
              <a:srgbClr val="2C2F37"/>
            </a:solidFill>
            <a:prstDash val="solid"/>
          </a:ln>
        </p:spPr>
      </p:sp>
      <p:sp>
        <p:nvSpPr>
          <p:cNvPr id="7" name="Text 4"/>
          <p:cNvSpPr/>
          <p:nvPr/>
        </p:nvSpPr>
        <p:spPr>
          <a:xfrm>
            <a:off x="822960" y="4434840"/>
            <a:ext cx="10607040" cy="365760"/>
          </a:xfrm>
          <a:prstGeom prst="rect">
            <a:avLst/>
          </a:prstGeom>
          <a:noFill/>
          <a:ln/>
        </p:spPr>
        <p:txBody>
          <a:bodyPr wrap="square" lIns="0" tIns="0" rIns="0" bIns="0" rtlCol="0" anchor="ctr"/>
          <a:lstStyle/>
          <a:p>
            <a:r>
              <a:rPr lang="en-US" sz="1500" b="1" dirty="0">
                <a:solidFill>
                  <a:srgbClr val="FFFFFF"/>
                </a:solidFill>
                <a:latin typeface="Arial" pitchFamily="34" charset="0"/>
                <a:ea typeface="Arial" pitchFamily="34" charset="-122"/>
                <a:cs typeface="Arial" pitchFamily="34" charset="-120"/>
              </a:rPr>
              <a:t>Curt Doolittle   ·   </a:t>
            </a:r>
            <a:r>
              <a:rPr lang="en-US" sz="1500" b="1" dirty="0">
                <a:solidFill>
                  <a:srgbClr val="C0452A"/>
                </a:solidFill>
                <a:latin typeface="Arial" pitchFamily="34" charset="0"/>
                <a:ea typeface="Arial" pitchFamily="34" charset="-122"/>
                <a:cs typeface="Arial" pitchFamily="34" charset="-120"/>
              </a:rPr>
              <a:t>curt.doolittle@runcible.com</a:t>
            </a:r>
            <a:r>
              <a:rPr lang="en-US" sz="1500" b="1" dirty="0">
                <a:solidFill>
                  <a:srgbClr val="9AA0AA"/>
                </a:solidFill>
                <a:latin typeface="Arial" pitchFamily="34" charset="0"/>
                <a:ea typeface="Arial" pitchFamily="34" charset="-122"/>
                <a:cs typeface="Arial" pitchFamily="34" charset="-120"/>
              </a:rPr>
              <a:t>   ·   www.runcible.com    ·   +1-‪(425) 998-7332‬</a:t>
            </a:r>
          </a:p>
          <a:p>
            <a:pPr marL="0" indent="0">
              <a:buNone/>
            </a:pPr>
            <a:endParaRPr lang="en-US" sz="1500" dirty="0"/>
          </a:p>
        </p:txBody>
      </p:sp>
      <p:sp>
        <p:nvSpPr>
          <p:cNvPr id="8" name="Text 5"/>
          <p:cNvSpPr/>
          <p:nvPr/>
        </p:nvSpPr>
        <p:spPr>
          <a:xfrm>
            <a:off x="822960" y="4983480"/>
            <a:ext cx="10424160" cy="548640"/>
          </a:xfrm>
          <a:prstGeom prst="rect">
            <a:avLst/>
          </a:prstGeom>
          <a:noFill/>
          <a:ln/>
        </p:spPr>
        <p:txBody>
          <a:bodyPr wrap="square" lIns="0" tIns="0" rIns="0" bIns="0" rtlCol="0" anchor="t"/>
          <a:lstStyle/>
          <a:p>
            <a:pPr marL="0" indent="0">
              <a:buNone/>
            </a:pPr>
            <a:r>
              <a:rPr lang="en-US" sz="1350" dirty="0">
                <a:solidFill>
                  <a:srgbClr val="9AA0AA"/>
                </a:solidFill>
                <a:latin typeface="Arial" pitchFamily="34" charset="0"/>
                <a:ea typeface="Arial" pitchFamily="34" charset="-122"/>
                <a:cs typeface="Arial" pitchFamily="34" charset="-120"/>
              </a:rPr>
              <a:t>Ask us for: the deep-dive deck, the architectural white paper, the leave-behind, or a live demo of the Governance Runtime.</a:t>
            </a:r>
            <a:endParaRPr lang="en-US" sz="135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136052B4-AA8F-FD4B-BE3E-F51B45335FFE}"/>
              </a:ext>
            </a:extLst>
          </p:cNvPr>
          <p:cNvGrpSpPr/>
          <p:nvPr/>
        </p:nvGrpSpPr>
        <p:grpSpPr>
          <a:xfrm>
            <a:off x="4863618" y="2843784"/>
            <a:ext cx="1425970" cy="585216"/>
            <a:chOff x="822960" y="502920"/>
            <a:chExt cx="1425970" cy="585216"/>
          </a:xfrm>
        </p:grpSpPr>
        <p:pic>
          <p:nvPicPr>
            <p:cNvPr id="3" name="Image 0" descr="/home/claude/deck/spork-white.png">
              <a:extLst>
                <a:ext uri="{FF2B5EF4-FFF2-40B4-BE49-F238E27FC236}">
                  <a16:creationId xmlns:a16="http://schemas.microsoft.com/office/drawing/2014/main" id="{90AD8DE5-3A98-FB48-85FA-527AA98C36DD}"/>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Lst>
            </a:blip>
            <a:stretch>
              <a:fillRect/>
            </a:stretch>
          </p:blipFill>
          <p:spPr>
            <a:xfrm>
              <a:off x="822960" y="566928"/>
              <a:ext cx="251689" cy="457200"/>
            </a:xfrm>
            <a:prstGeom prst="rect">
              <a:avLst/>
            </a:prstGeom>
            <a:noFill/>
            <a:ln>
              <a:noFill/>
            </a:ln>
          </p:spPr>
        </p:pic>
        <p:sp>
          <p:nvSpPr>
            <p:cNvPr id="4" name="Text 0">
              <a:extLst>
                <a:ext uri="{FF2B5EF4-FFF2-40B4-BE49-F238E27FC236}">
                  <a16:creationId xmlns:a16="http://schemas.microsoft.com/office/drawing/2014/main" id="{6F5F4C47-BDE5-D949-B58D-C0D8DB032F3C}"/>
                </a:ext>
              </a:extLst>
            </p:cNvPr>
            <p:cNvSpPr/>
            <p:nvPr/>
          </p:nvSpPr>
          <p:spPr>
            <a:xfrm>
              <a:off x="1220953" y="502920"/>
              <a:ext cx="1027977" cy="585216"/>
            </a:xfrm>
            <a:prstGeom prst="rect">
              <a:avLst/>
            </a:prstGeom>
            <a:noFill/>
            <a:ln/>
          </p:spPr>
          <p:txBody>
            <a:bodyPr wrap="square" lIns="0" tIns="0" rIns="0" bIns="0" rtlCol="0" anchor="ctr"/>
            <a:lstStyle/>
            <a:p>
              <a:pPr marL="0" indent="0">
                <a:buNone/>
              </a:pPr>
              <a:r>
                <a:rPr lang="en-US" sz="1600" b="1" kern="0" spc="50" dirty="0">
                  <a:solidFill>
                    <a:schemeClr val="bg1">
                      <a:lumMod val="50000"/>
                    </a:schemeClr>
                  </a:solidFill>
                  <a:latin typeface="Arial" pitchFamily="34" charset="0"/>
                  <a:ea typeface="Arial" pitchFamily="34" charset="-122"/>
                  <a:cs typeface="Arial" pitchFamily="34" charset="-120"/>
                </a:rPr>
                <a:t>Runcible</a:t>
              </a:r>
              <a:endParaRPr lang="en-US" sz="1600" dirty="0">
                <a:solidFill>
                  <a:schemeClr val="bg1">
                    <a:lumMod val="50000"/>
                  </a:schemeClr>
                </a:solidFill>
              </a:endParaRPr>
            </a:p>
          </p:txBody>
        </p:sp>
      </p:grpSp>
    </p:spTree>
    <p:extLst>
      <p:ext uri="{BB962C8B-B14F-4D97-AF65-F5344CB8AC3E}">
        <p14:creationId xmlns:p14="http://schemas.microsoft.com/office/powerpoint/2010/main" val="1217013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Image 0" descr="/home/claude/deck/spork-white.png"/>
          <p:cNvPicPr>
            <a:picLocks noChangeAspect="1"/>
          </p:cNvPicPr>
          <p:nvPr/>
        </p:nvPicPr>
        <p:blipFill>
          <a:blip r:embed="rId3"/>
          <a:stretch>
            <a:fillRect/>
          </a:stretch>
        </p:blipFill>
        <p:spPr>
          <a:xfrm>
            <a:off x="822960" y="530352"/>
            <a:ext cx="312094" cy="566928"/>
          </a:xfrm>
          <a:prstGeom prst="rect">
            <a:avLst/>
          </a:prstGeom>
        </p:spPr>
      </p:pic>
      <p:sp>
        <p:nvSpPr>
          <p:cNvPr id="3" name="Text 0"/>
          <p:cNvSpPr/>
          <p:nvPr/>
        </p:nvSpPr>
        <p:spPr>
          <a:xfrm>
            <a:off x="1299646" y="457200"/>
            <a:ext cx="5486400" cy="713232"/>
          </a:xfrm>
          <a:prstGeom prst="rect">
            <a:avLst/>
          </a:prstGeom>
          <a:noFill/>
          <a:ln/>
        </p:spPr>
        <p:txBody>
          <a:bodyPr wrap="square" lIns="0" tIns="0" rIns="0" bIns="0" rtlCol="0" anchor="ctr"/>
          <a:lstStyle/>
          <a:p>
            <a:pPr marL="0" indent="0">
              <a:buNone/>
            </a:pPr>
            <a:r>
              <a:rPr lang="en-US" sz="1900" b="1" kern="0" spc="50" dirty="0">
                <a:solidFill>
                  <a:srgbClr val="FFFFFF"/>
                </a:solidFill>
                <a:latin typeface="Arial" pitchFamily="34" charset="0"/>
                <a:ea typeface="Arial" pitchFamily="34" charset="-122"/>
                <a:cs typeface="Arial" pitchFamily="34" charset="-120"/>
              </a:rPr>
              <a:t>Runcible</a:t>
            </a:r>
            <a:endParaRPr lang="en-US" sz="1900" dirty="0"/>
          </a:p>
        </p:txBody>
      </p:sp>
      <p:sp>
        <p:nvSpPr>
          <p:cNvPr id="4" name="Text 1"/>
          <p:cNvSpPr/>
          <p:nvPr/>
        </p:nvSpPr>
        <p:spPr>
          <a:xfrm>
            <a:off x="822960" y="2286000"/>
            <a:ext cx="10058400" cy="1737360"/>
          </a:xfrm>
          <a:prstGeom prst="rect">
            <a:avLst/>
          </a:prstGeom>
          <a:noFill/>
          <a:ln/>
        </p:spPr>
        <p:txBody>
          <a:bodyPr wrap="square" lIns="0" tIns="0" rIns="0" bIns="0" rtlCol="0" anchor="t"/>
          <a:lstStyle/>
          <a:p>
            <a:pPr marL="0" indent="0">
              <a:lnSpc>
                <a:spcPct val="102000"/>
              </a:lnSpc>
              <a:buNone/>
            </a:pPr>
            <a:r>
              <a:rPr lang="en-US" sz="4600" b="1" dirty="0">
                <a:solidFill>
                  <a:srgbClr val="FFFFFF"/>
                </a:solidFill>
                <a:latin typeface="Arial" pitchFamily="34" charset="0"/>
                <a:ea typeface="Arial" pitchFamily="34" charset="-122"/>
                <a:cs typeface="Arial" pitchFamily="34" charset="-120"/>
              </a:rPr>
              <a:t>Add-Back Slides</a:t>
            </a:r>
            <a:endParaRPr lang="en-US" sz="4600" dirty="0"/>
          </a:p>
        </p:txBody>
      </p:sp>
      <p:sp>
        <p:nvSpPr>
          <p:cNvPr id="5" name="Text 2"/>
          <p:cNvSpPr/>
          <p:nvPr/>
        </p:nvSpPr>
        <p:spPr>
          <a:xfrm>
            <a:off x="853440" y="3127247"/>
            <a:ext cx="10515600" cy="2890493"/>
          </a:xfrm>
          <a:prstGeom prst="rect">
            <a:avLst/>
          </a:prstGeom>
          <a:noFill/>
          <a:ln/>
        </p:spPr>
        <p:txBody>
          <a:bodyPr wrap="square" lIns="0" tIns="0" rIns="0" bIns="0" rtlCol="0" anchor="t"/>
          <a:lstStyle/>
          <a:p>
            <a:pPr marL="457200" indent="-457200">
              <a:buAutoNum type="arabicPeriod"/>
            </a:pPr>
            <a:r>
              <a:rPr lang="en-US" sz="2200" b="1" dirty="0">
                <a:solidFill>
                  <a:srgbClr val="FFFFFF"/>
                </a:solidFill>
                <a:latin typeface="Arial" pitchFamily="34" charset="0"/>
                <a:ea typeface="Arial" pitchFamily="34" charset="-122"/>
                <a:cs typeface="Arial" pitchFamily="34" charset="-120"/>
              </a:rPr>
              <a:t>Demo – Input Becomes Different Object</a:t>
            </a:r>
          </a:p>
          <a:p>
            <a:pPr marL="457200" indent="-457200">
              <a:buAutoNum type="arabicPeriod"/>
            </a:pPr>
            <a:r>
              <a:rPr lang="en-US" sz="2200" b="1" dirty="0">
                <a:solidFill>
                  <a:srgbClr val="FFFFFF"/>
                </a:solidFill>
                <a:latin typeface="Arial" pitchFamily="34" charset="0"/>
                <a:ea typeface="Arial" pitchFamily="34" charset="-122"/>
                <a:cs typeface="Arial" pitchFamily="34" charset="-120"/>
              </a:rPr>
              <a:t>Model Companies – Path Forward to Institutional Revenue</a:t>
            </a:r>
          </a:p>
          <a:p>
            <a:pPr marL="457200" indent="-457200">
              <a:buAutoNum type="arabicPeriod"/>
            </a:pPr>
            <a:endParaRPr lang="en-US" sz="2200" b="1" dirty="0">
              <a:solidFill>
                <a:srgbClr val="FFFFFF"/>
              </a:solidFill>
              <a:latin typeface="Arial" pitchFamily="34" charset="0"/>
              <a:ea typeface="Arial" pitchFamily="34" charset="-122"/>
              <a:cs typeface="Arial" pitchFamily="34" charset="-120"/>
            </a:endParaRPr>
          </a:p>
          <a:p>
            <a:pPr marL="457200" indent="-457200">
              <a:buAutoNum type="arabicPeriod"/>
            </a:pPr>
            <a:endParaRPr lang="en-US" sz="2200" dirty="0"/>
          </a:p>
        </p:txBody>
      </p:sp>
      <p:sp>
        <p:nvSpPr>
          <p:cNvPr id="6" name="Text 3"/>
          <p:cNvSpPr/>
          <p:nvPr/>
        </p:nvSpPr>
        <p:spPr>
          <a:xfrm>
            <a:off x="822960" y="6327648"/>
            <a:ext cx="6400800" cy="320040"/>
          </a:xfrm>
          <a:prstGeom prst="rect">
            <a:avLst/>
          </a:prstGeom>
          <a:noFill/>
          <a:ln/>
        </p:spPr>
        <p:txBody>
          <a:bodyPr wrap="square" lIns="0" tIns="0" rIns="0" bIns="0" rtlCol="0" anchor="ctr"/>
          <a:lstStyle/>
          <a:p>
            <a:pPr marL="0" indent="0">
              <a:buNone/>
            </a:pPr>
            <a:r>
              <a:rPr lang="en-US" sz="1050" dirty="0">
                <a:solidFill>
                  <a:srgbClr val="9AA0AA"/>
                </a:solidFill>
                <a:latin typeface="Arial" pitchFamily="34" charset="0"/>
                <a:ea typeface="Arial" pitchFamily="34" charset="-122"/>
                <a:cs typeface="Arial" pitchFamily="34" charset="-120"/>
              </a:rPr>
              <a:t>Investor Meeting Deck   ·   Confidential</a:t>
            </a:r>
            <a:endParaRPr lang="en-US" sz="1050" dirty="0"/>
          </a:p>
        </p:txBody>
      </p:sp>
    </p:spTree>
    <p:extLst>
      <p:ext uri="{BB962C8B-B14F-4D97-AF65-F5344CB8AC3E}">
        <p14:creationId xmlns:p14="http://schemas.microsoft.com/office/powerpoint/2010/main" val="1584731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 - THE MODEL’S ROLE</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An LLM is a hypothesis engine, not a judge.</a:t>
            </a:r>
            <a:endParaRPr lang="en-US" sz="3100" dirty="0"/>
          </a:p>
        </p:txBody>
      </p:sp>
      <p:sp>
        <p:nvSpPr>
          <p:cNvPr id="4" name="Text 2"/>
          <p:cNvSpPr/>
          <p:nvPr/>
        </p:nvSpPr>
        <p:spPr>
          <a:xfrm>
            <a:off x="1610903" y="2057400"/>
            <a:ext cx="3107014" cy="320040"/>
          </a:xfrm>
          <a:prstGeom prst="rect">
            <a:avLst/>
          </a:prstGeom>
          <a:noFill/>
          <a:ln/>
        </p:spPr>
        <p:txBody>
          <a:bodyPr wrap="square" lIns="0" tIns="0" rIns="0" bIns="0" rtlCol="0" anchor="ctr"/>
          <a:lstStyle/>
          <a:p>
            <a:pPr marL="0" indent="0">
              <a:buNone/>
            </a:pPr>
            <a:r>
              <a:rPr lang="en-US" sz="1600" b="1" kern="0" spc="100" dirty="0">
                <a:solidFill>
                  <a:srgbClr val="16181D"/>
                </a:solidFill>
                <a:latin typeface="Arial" pitchFamily="34" charset="0"/>
                <a:ea typeface="Arial" pitchFamily="34" charset="-122"/>
                <a:cs typeface="Arial" pitchFamily="34" charset="-120"/>
              </a:rPr>
              <a:t>IT GENERATES</a:t>
            </a:r>
            <a:endParaRPr lang="en-US" sz="1600" dirty="0"/>
          </a:p>
        </p:txBody>
      </p:sp>
      <p:sp>
        <p:nvSpPr>
          <p:cNvPr id="5" name="Text 3"/>
          <p:cNvSpPr/>
          <p:nvPr/>
        </p:nvSpPr>
        <p:spPr>
          <a:xfrm>
            <a:off x="1610903" y="2423160"/>
            <a:ext cx="3107014" cy="1664208"/>
          </a:xfrm>
          <a:prstGeom prst="rect">
            <a:avLst/>
          </a:prstGeom>
          <a:noFill/>
          <a:ln/>
        </p:spPr>
        <p:txBody>
          <a:bodyPr wrap="square" lIns="0" tIns="0" rIns="0" bIns="0" rtlCol="0" anchor="t"/>
          <a:lstStyle/>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Claims and explanations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Classifications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Recommendations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Plans and analogies</a:t>
            </a:r>
            <a:endParaRPr lang="en-US" sz="1500" dirty="0"/>
          </a:p>
        </p:txBody>
      </p:sp>
      <p:sp>
        <p:nvSpPr>
          <p:cNvPr id="6" name="Text 4"/>
          <p:cNvSpPr/>
          <p:nvPr/>
        </p:nvSpPr>
        <p:spPr>
          <a:xfrm>
            <a:off x="6309360" y="2057400"/>
            <a:ext cx="4572000" cy="320040"/>
          </a:xfrm>
          <a:prstGeom prst="rect">
            <a:avLst/>
          </a:prstGeom>
          <a:noFill/>
          <a:ln/>
        </p:spPr>
        <p:txBody>
          <a:bodyPr wrap="square" lIns="0" tIns="0" rIns="0" bIns="0" rtlCol="0" anchor="ctr"/>
          <a:lstStyle/>
          <a:p>
            <a:pPr marL="0" indent="0">
              <a:buNone/>
            </a:pPr>
            <a:r>
              <a:rPr lang="en-US" sz="1600" b="1" kern="0" spc="100" dirty="0">
                <a:solidFill>
                  <a:srgbClr val="16181D"/>
                </a:solidFill>
                <a:latin typeface="Arial" pitchFamily="34" charset="0"/>
                <a:ea typeface="Arial" pitchFamily="34" charset="-122"/>
                <a:cs typeface="Arial" pitchFamily="34" charset="-120"/>
              </a:rPr>
              <a:t>IT DOES NOT SUPPLY</a:t>
            </a:r>
            <a:endParaRPr lang="en-US" sz="1600" dirty="0"/>
          </a:p>
        </p:txBody>
      </p:sp>
      <p:sp>
        <p:nvSpPr>
          <p:cNvPr id="7" name="Text 5"/>
          <p:cNvSpPr/>
          <p:nvPr/>
        </p:nvSpPr>
        <p:spPr>
          <a:xfrm>
            <a:off x="6309360" y="2423160"/>
            <a:ext cx="4754880" cy="1664208"/>
          </a:xfrm>
          <a:prstGeom prst="rect">
            <a:avLst/>
          </a:prstGeom>
          <a:noFill/>
          <a:ln/>
        </p:spPr>
        <p:txBody>
          <a:bodyPr wrap="square" lIns="0" tIns="0" rIns="0" bIns="0" rtlCol="0" anchor="t"/>
          <a:lstStyle/>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Institutional judgment</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Authority boundaries</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Evidence sufficiency</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Liability closure and certification</a:t>
            </a:r>
            <a:endParaRPr lang="en-US" sz="1500" dirty="0"/>
          </a:p>
        </p:txBody>
      </p:sp>
      <p:sp>
        <p:nvSpPr>
          <p:cNvPr id="8" name="Text 6"/>
          <p:cNvSpPr/>
          <p:nvPr/>
        </p:nvSpPr>
        <p:spPr>
          <a:xfrm>
            <a:off x="1426076" y="3817620"/>
            <a:ext cx="7941660" cy="45720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Plausibility </a:t>
            </a:r>
            <a:r>
              <a:rPr lang="en-US" sz="1800" b="1" dirty="0">
                <a:solidFill>
                  <a:srgbClr val="C0452A"/>
                </a:solidFill>
                <a:latin typeface="Arial" pitchFamily="34" charset="0"/>
                <a:ea typeface="Arial" pitchFamily="34" charset="-122"/>
                <a:cs typeface="Arial" pitchFamily="34" charset="-120"/>
              </a:rPr>
              <a:t>≠</a:t>
            </a:r>
            <a:r>
              <a:rPr lang="en-US" sz="1800" b="1" dirty="0">
                <a:solidFill>
                  <a:srgbClr val="16181D"/>
                </a:solidFill>
                <a:latin typeface="Arial" pitchFamily="34" charset="0"/>
                <a:ea typeface="Arial" pitchFamily="34" charset="-122"/>
                <a:cs typeface="Arial" pitchFamily="34" charset="-120"/>
              </a:rPr>
              <a:t> Truth        Fluency </a:t>
            </a:r>
            <a:r>
              <a:rPr lang="en-US" sz="1800" b="1" dirty="0">
                <a:solidFill>
                  <a:srgbClr val="C0452A"/>
                </a:solidFill>
                <a:latin typeface="Arial" pitchFamily="34" charset="0"/>
                <a:ea typeface="Arial" pitchFamily="34" charset="-122"/>
                <a:cs typeface="Arial" pitchFamily="34" charset="-120"/>
              </a:rPr>
              <a:t>≠</a:t>
            </a:r>
            <a:r>
              <a:rPr lang="en-US" sz="1800" b="1" dirty="0">
                <a:solidFill>
                  <a:srgbClr val="16181D"/>
                </a:solidFill>
                <a:latin typeface="Arial" pitchFamily="34" charset="0"/>
                <a:ea typeface="Arial" pitchFamily="34" charset="-122"/>
                <a:cs typeface="Arial" pitchFamily="34" charset="-120"/>
              </a:rPr>
              <a:t> Judgment        Confidence </a:t>
            </a:r>
            <a:r>
              <a:rPr lang="en-US" sz="1800" b="1" dirty="0">
                <a:solidFill>
                  <a:srgbClr val="C0452A"/>
                </a:solidFill>
                <a:latin typeface="Arial" pitchFamily="34" charset="0"/>
                <a:ea typeface="Arial" pitchFamily="34" charset="-122"/>
                <a:cs typeface="Arial" pitchFamily="34" charset="-120"/>
              </a:rPr>
              <a:t>≠</a:t>
            </a:r>
            <a:r>
              <a:rPr lang="en-US" sz="1800" b="1" dirty="0">
                <a:solidFill>
                  <a:srgbClr val="16181D"/>
                </a:solidFill>
                <a:latin typeface="Arial" pitchFamily="34" charset="0"/>
                <a:ea typeface="Arial" pitchFamily="34" charset="-122"/>
                <a:cs typeface="Arial" pitchFamily="34" charset="-120"/>
              </a:rPr>
              <a:t> Closure</a:t>
            </a:r>
            <a:endParaRPr lang="en-US" sz="1800" dirty="0"/>
          </a:p>
        </p:txBody>
      </p:sp>
      <p:sp>
        <p:nvSpPr>
          <p:cNvPr id="9" name="Text 7"/>
          <p:cNvSpPr/>
          <p:nvPr/>
        </p:nvSpPr>
        <p:spPr>
          <a:xfrm>
            <a:off x="822960" y="5257800"/>
            <a:ext cx="10515600" cy="640080"/>
          </a:xfrm>
          <a:prstGeom prst="rect">
            <a:avLst/>
          </a:prstGeom>
          <a:noFill/>
          <a:ln/>
        </p:spPr>
        <p:txBody>
          <a:bodyPr wrap="square" lIns="0" tIns="0" rIns="0" bIns="0" rtlCol="0" anchor="t"/>
          <a:lstStyle/>
          <a:p>
            <a:pPr marL="0" indent="0" algn="l">
              <a:lnSpc>
                <a:spcPct val="108000"/>
              </a:lnSpc>
              <a:buNone/>
            </a:pPr>
            <a:r>
              <a:rPr lang="en-US" sz="1550" dirty="0">
                <a:solidFill>
                  <a:srgbClr val="8A8F98"/>
                </a:solidFill>
                <a:latin typeface="Arial" pitchFamily="34" charset="0"/>
                <a:ea typeface="Arial" pitchFamily="34" charset="-122"/>
                <a:cs typeface="Arial" pitchFamily="34" charset="-120"/>
              </a:rPr>
              <a:t>Today’s products ask the user to decide whether generated language is safe to act on. That is not an institutional process.</a:t>
            </a:r>
            <a:endParaRPr lang="en-US" sz="1550" dirty="0"/>
          </a:p>
        </p:txBody>
      </p:sp>
      <p:pic>
        <p:nvPicPr>
          <p:cNvPr id="10"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1" name="Text 8"/>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2" name="TextBox 11">
            <a:extLst>
              <a:ext uri="{FF2B5EF4-FFF2-40B4-BE49-F238E27FC236}">
                <a16:creationId xmlns:a16="http://schemas.microsoft.com/office/drawing/2014/main" id="{5D4C3A39-2065-124D-AB46-FA263E49F404}"/>
              </a:ext>
            </a:extLst>
          </p:cNvPr>
          <p:cNvSpPr txBox="1"/>
          <p:nvPr/>
        </p:nvSpPr>
        <p:spPr>
          <a:xfrm>
            <a:off x="4778868" y="2701266"/>
            <a:ext cx="774571" cy="461665"/>
          </a:xfrm>
          <a:prstGeom prst="rect">
            <a:avLst/>
          </a:prstGeom>
          <a:noFill/>
        </p:spPr>
        <p:txBody>
          <a:bodyPr wrap="none" rtlCol="0">
            <a:spAutoFit/>
          </a:bodyPr>
          <a:lstStyle/>
          <a:p>
            <a:r>
              <a:rPr lang="en-US" sz="2400" dirty="0"/>
              <a:t>But</a:t>
            </a:r>
            <a:r>
              <a:rPr lang="en-US" dirty="0"/>
              <a:t>…</a:t>
            </a:r>
          </a:p>
        </p:txBody>
      </p:sp>
      <p:sp>
        <p:nvSpPr>
          <p:cNvPr id="13" name="TextBox 12">
            <a:extLst>
              <a:ext uri="{FF2B5EF4-FFF2-40B4-BE49-F238E27FC236}">
                <a16:creationId xmlns:a16="http://schemas.microsoft.com/office/drawing/2014/main" id="{21288137-3E2C-B24E-99C8-0CF5DBFA2F94}"/>
              </a:ext>
            </a:extLst>
          </p:cNvPr>
          <p:cNvSpPr txBox="1"/>
          <p:nvPr/>
        </p:nvSpPr>
        <p:spPr>
          <a:xfrm>
            <a:off x="1346102" y="4457808"/>
            <a:ext cx="7640102" cy="923330"/>
          </a:xfrm>
          <a:prstGeom prst="rect">
            <a:avLst/>
          </a:prstGeom>
          <a:noFill/>
        </p:spPr>
        <p:txBody>
          <a:bodyPr wrap="square" rtlCol="0">
            <a:spAutoFit/>
          </a:bodyPr>
          <a:lstStyle/>
          <a:p>
            <a:pPr algn="ctr"/>
            <a:r>
              <a:rPr lang="en-US" b="1" dirty="0">
                <a:solidFill>
                  <a:srgbClr val="0B1220"/>
                </a:solidFill>
                <a:latin typeface="Aptos" pitchFamily="34" charset="0"/>
                <a:ea typeface="Aptos" pitchFamily="34" charset="-122"/>
                <a:cs typeface="Aptos" pitchFamily="34" charset="-120"/>
              </a:rPr>
              <a:t>LLM imprecision is fatal only when output is treated as final. Inside Runcible, imprecision becomes cognitive variation.</a:t>
            </a:r>
            <a:endParaRPr lang="en-US" dirty="0"/>
          </a:p>
          <a:p>
            <a:pPr algn="ct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THE DEMO</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nSpc>
                <a:spcPct val="102000"/>
              </a:lnSpc>
              <a:buNone/>
            </a:pPr>
            <a:r>
              <a:rPr lang="en-US" sz="3100" b="1" dirty="0">
                <a:solidFill>
                  <a:srgbClr val="16181D"/>
                </a:solidFill>
                <a:latin typeface="Arial" pitchFamily="34" charset="0"/>
                <a:ea typeface="Arial" pitchFamily="34" charset="-122"/>
                <a:cs typeface="Arial" pitchFamily="34" charset="-120"/>
              </a:rPr>
              <a:t>The same input becomes a different object.</a:t>
            </a:r>
            <a:endParaRPr lang="en-US" sz="3100" dirty="0"/>
          </a:p>
        </p:txBody>
      </p:sp>
      <p:sp>
        <p:nvSpPr>
          <p:cNvPr id="4" name="Text 2"/>
          <p:cNvSpPr/>
          <p:nvPr/>
        </p:nvSpPr>
        <p:spPr>
          <a:xfrm>
            <a:off x="822960" y="1874520"/>
            <a:ext cx="10515600" cy="640080"/>
          </a:xfrm>
          <a:prstGeom prst="rect">
            <a:avLst/>
          </a:prstGeom>
          <a:noFill/>
          <a:ln/>
        </p:spPr>
        <p:txBody>
          <a:bodyPr wrap="square" lIns="0" tIns="0" rIns="0" bIns="0" rtlCol="0" anchor="t"/>
          <a:lstStyle/>
          <a:p>
            <a:pPr marL="0" indent="0">
              <a:lnSpc>
                <a:spcPct val="108000"/>
              </a:lnSpc>
              <a:buNone/>
            </a:pPr>
            <a:r>
              <a:rPr lang="en-US" sz="1550" dirty="0">
                <a:solidFill>
                  <a:srgbClr val="8A8F98"/>
                </a:solidFill>
                <a:latin typeface="Arial" pitchFamily="34" charset="0"/>
                <a:ea typeface="Arial" pitchFamily="34" charset="-122"/>
                <a:cs typeface="Arial" pitchFamily="34" charset="-120"/>
              </a:rPr>
              <a:t>Runcible doesn’t improve the prose. It changes the institutional status of the output.</a:t>
            </a:r>
            <a:endParaRPr lang="en-US" sz="1550" dirty="0"/>
          </a:p>
        </p:txBody>
      </p:sp>
      <p:sp>
        <p:nvSpPr>
          <p:cNvPr id="5" name="Text 3"/>
          <p:cNvSpPr/>
          <p:nvPr/>
        </p:nvSpPr>
        <p:spPr>
          <a:xfrm>
            <a:off x="822960" y="2743200"/>
            <a:ext cx="4206240" cy="320040"/>
          </a:xfrm>
          <a:prstGeom prst="rect">
            <a:avLst/>
          </a:prstGeom>
          <a:noFill/>
          <a:ln/>
        </p:spPr>
        <p:txBody>
          <a:bodyPr wrap="square" lIns="0" tIns="0" rIns="0" bIns="0" rtlCol="0" anchor="ctr"/>
          <a:lstStyle/>
          <a:p>
            <a:pPr marL="0" indent="0">
              <a:buNone/>
            </a:pPr>
            <a:r>
              <a:rPr lang="en-US" sz="1250" b="1" kern="0" spc="100" dirty="0">
                <a:solidFill>
                  <a:srgbClr val="8A8F98"/>
                </a:solidFill>
                <a:latin typeface="Arial" pitchFamily="34" charset="0"/>
                <a:ea typeface="Arial" pitchFamily="34" charset="-122"/>
                <a:cs typeface="Arial" pitchFamily="34" charset="-120"/>
              </a:rPr>
              <a:t>RAW AI OUTPUT</a:t>
            </a:r>
            <a:endParaRPr lang="en-US" sz="1250" dirty="0"/>
          </a:p>
        </p:txBody>
      </p:sp>
      <p:sp>
        <p:nvSpPr>
          <p:cNvPr id="6" name="Text 4"/>
          <p:cNvSpPr/>
          <p:nvPr/>
        </p:nvSpPr>
        <p:spPr>
          <a:xfrm>
            <a:off x="822960" y="3108960"/>
            <a:ext cx="4206240" cy="2560320"/>
          </a:xfrm>
          <a:prstGeom prst="rect">
            <a:avLst/>
          </a:prstGeom>
          <a:noFill/>
          <a:ln/>
        </p:spPr>
        <p:txBody>
          <a:bodyPr wrap="square" lIns="0" tIns="0" rIns="0" bIns="0" rtlCol="0" anchor="t"/>
          <a:lstStyle/>
          <a:p>
            <a:pPr marL="165100" indent="-165100" algn="l">
              <a:spcAft>
                <a:spcPts val="800"/>
              </a:spcAft>
              <a:buSzPct val="100000"/>
              <a:buChar char="•"/>
            </a:pPr>
            <a:r>
              <a:rPr lang="en-US" sz="1450" dirty="0">
                <a:solidFill>
                  <a:srgbClr val="8A8F98"/>
                </a:solidFill>
                <a:latin typeface="Arial" pitchFamily="34" charset="0"/>
                <a:ea typeface="Arial" pitchFamily="34" charset="-122"/>
                <a:cs typeface="Arial" pitchFamily="34" charset="-120"/>
              </a:rPr>
              <a:t>Fluent answer</a:t>
            </a:r>
            <a:endParaRPr lang="en-US" sz="1450" dirty="0"/>
          </a:p>
          <a:p>
            <a:pPr marL="165100" indent="-165100" algn="l">
              <a:spcAft>
                <a:spcPts val="800"/>
              </a:spcAft>
              <a:buSzPct val="100000"/>
              <a:buChar char="•"/>
            </a:pPr>
            <a:r>
              <a:rPr lang="en-US" sz="1450" dirty="0">
                <a:solidFill>
                  <a:srgbClr val="8A8F98"/>
                </a:solidFill>
                <a:latin typeface="Arial" pitchFamily="34" charset="0"/>
                <a:ea typeface="Arial" pitchFamily="34" charset="-122"/>
                <a:cs typeface="Arial" pitchFamily="34" charset="-120"/>
              </a:rPr>
              <a:t>Plausible recommendation</a:t>
            </a:r>
            <a:endParaRPr lang="en-US" sz="1450" dirty="0"/>
          </a:p>
          <a:p>
            <a:pPr marL="165100" indent="-165100" algn="l">
              <a:spcAft>
                <a:spcPts val="800"/>
              </a:spcAft>
              <a:buSzPct val="100000"/>
              <a:buChar char="•"/>
            </a:pPr>
            <a:r>
              <a:rPr lang="en-US" sz="1450" dirty="0">
                <a:solidFill>
                  <a:srgbClr val="8A8F98"/>
                </a:solidFill>
                <a:latin typeface="Arial" pitchFamily="34" charset="0"/>
                <a:ea typeface="Arial" pitchFamily="34" charset="-122"/>
                <a:cs typeface="Arial" pitchFamily="34" charset="-120"/>
              </a:rPr>
              <a:t>Hidden assumptions</a:t>
            </a:r>
            <a:endParaRPr lang="en-US" sz="1450" dirty="0"/>
          </a:p>
          <a:p>
            <a:pPr marL="165100" indent="-165100" algn="l">
              <a:spcAft>
                <a:spcPts val="800"/>
              </a:spcAft>
              <a:buSzPct val="100000"/>
              <a:buChar char="•"/>
            </a:pPr>
            <a:r>
              <a:rPr lang="en-US" sz="1450" dirty="0">
                <a:solidFill>
                  <a:srgbClr val="8A8F98"/>
                </a:solidFill>
                <a:latin typeface="Arial" pitchFamily="34" charset="0"/>
                <a:ea typeface="Arial" pitchFamily="34" charset="-122"/>
                <a:cs typeface="Arial" pitchFamily="34" charset="-120"/>
              </a:rPr>
              <a:t>No liability boundary</a:t>
            </a:r>
            <a:endParaRPr lang="en-US" sz="1450" dirty="0"/>
          </a:p>
          <a:p>
            <a:pPr marL="165100" indent="-165100" algn="l">
              <a:spcAft>
                <a:spcPts val="800"/>
              </a:spcAft>
              <a:buSzPct val="100000"/>
              <a:buChar char="•"/>
            </a:pPr>
            <a:r>
              <a:rPr lang="en-US" sz="1450" dirty="0">
                <a:solidFill>
                  <a:srgbClr val="8A8F98"/>
                </a:solidFill>
                <a:latin typeface="Arial" pitchFamily="34" charset="0"/>
                <a:ea typeface="Arial" pitchFamily="34" charset="-122"/>
                <a:cs typeface="Arial" pitchFamily="34" charset="-120"/>
              </a:rPr>
              <a:t>No action state</a:t>
            </a:r>
            <a:endParaRPr lang="en-US" sz="1450" dirty="0"/>
          </a:p>
          <a:p>
            <a:pPr marL="165100" indent="-165100" algn="l">
              <a:spcAft>
                <a:spcPts val="800"/>
              </a:spcAft>
              <a:buSzPct val="100000"/>
              <a:buChar char="•"/>
            </a:pPr>
            <a:r>
              <a:rPr lang="en-US" sz="1450" dirty="0">
                <a:solidFill>
                  <a:srgbClr val="8A8F98"/>
                </a:solidFill>
                <a:latin typeface="Arial" pitchFamily="34" charset="0"/>
                <a:ea typeface="Arial" pitchFamily="34" charset="-122"/>
                <a:cs typeface="Arial" pitchFamily="34" charset="-120"/>
              </a:rPr>
              <a:t>Chat transcript</a:t>
            </a:r>
            <a:endParaRPr lang="en-US" sz="1450" dirty="0"/>
          </a:p>
        </p:txBody>
      </p:sp>
      <p:sp>
        <p:nvSpPr>
          <p:cNvPr id="7" name="Shape 5"/>
          <p:cNvSpPr/>
          <p:nvPr/>
        </p:nvSpPr>
        <p:spPr>
          <a:xfrm>
            <a:off x="4216934" y="3794760"/>
            <a:ext cx="1188720" cy="0"/>
          </a:xfrm>
          <a:prstGeom prst="line">
            <a:avLst/>
          </a:prstGeom>
          <a:noFill/>
          <a:ln w="41275">
            <a:solidFill>
              <a:srgbClr val="C0452A"/>
            </a:solidFill>
            <a:prstDash val="solid"/>
            <a:tailEnd type="triangle"/>
          </a:ln>
        </p:spPr>
      </p:sp>
      <p:sp>
        <p:nvSpPr>
          <p:cNvPr id="8" name="Text 6"/>
          <p:cNvSpPr/>
          <p:nvPr/>
        </p:nvSpPr>
        <p:spPr>
          <a:xfrm>
            <a:off x="6720840" y="2743200"/>
            <a:ext cx="4572000" cy="320040"/>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RUNCIBLE-ADJUDICATED</a:t>
            </a:r>
            <a:endParaRPr lang="en-US" sz="1250" dirty="0"/>
          </a:p>
        </p:txBody>
      </p:sp>
      <p:sp>
        <p:nvSpPr>
          <p:cNvPr id="9" name="Text 7"/>
          <p:cNvSpPr/>
          <p:nvPr/>
        </p:nvSpPr>
        <p:spPr>
          <a:xfrm>
            <a:off x="6720840" y="3108960"/>
            <a:ext cx="4572000" cy="2560320"/>
          </a:xfrm>
          <a:prstGeom prst="rect">
            <a:avLst/>
          </a:prstGeom>
          <a:noFill/>
          <a:ln/>
        </p:spPr>
        <p:txBody>
          <a:bodyPr wrap="square" lIns="0" tIns="0" rIns="0" bIns="0" rtlCol="0" anchor="t"/>
          <a:lstStyle/>
          <a:p>
            <a:pPr marL="165100" indent="-165100" algn="l">
              <a:spcAft>
                <a:spcPts val="800"/>
              </a:spcAft>
              <a:buSzPct val="100000"/>
              <a:buChar char="•"/>
            </a:pPr>
            <a:r>
              <a:rPr lang="en-US" sz="1450" dirty="0">
                <a:solidFill>
                  <a:srgbClr val="3A3E45"/>
                </a:solidFill>
                <a:latin typeface="Arial" pitchFamily="34" charset="0"/>
                <a:ea typeface="Arial" pitchFamily="34" charset="-122"/>
                <a:cs typeface="Arial" pitchFamily="34" charset="-120"/>
              </a:rPr>
              <a:t>Claims decomposed</a:t>
            </a:r>
            <a:endParaRPr lang="en-US" sz="1450" dirty="0"/>
          </a:p>
          <a:p>
            <a:pPr marL="165100" indent="-165100" algn="l">
              <a:spcAft>
                <a:spcPts val="800"/>
              </a:spcAft>
              <a:buSzPct val="100000"/>
              <a:buChar char="•"/>
            </a:pPr>
            <a:r>
              <a:rPr lang="en-US" sz="1450" dirty="0">
                <a:solidFill>
                  <a:srgbClr val="3A3E45"/>
                </a:solidFill>
                <a:latin typeface="Arial" pitchFamily="34" charset="0"/>
                <a:ea typeface="Arial" pitchFamily="34" charset="-122"/>
                <a:cs typeface="Arial" pitchFamily="34" charset="-120"/>
              </a:rPr>
              <a:t>Evidence tested</a:t>
            </a:r>
            <a:endParaRPr lang="en-US" sz="1450" dirty="0"/>
          </a:p>
          <a:p>
            <a:pPr marL="165100" indent="-165100" algn="l">
              <a:spcAft>
                <a:spcPts val="800"/>
              </a:spcAft>
              <a:buSzPct val="100000"/>
              <a:buChar char="•"/>
            </a:pPr>
            <a:r>
              <a:rPr lang="en-US" sz="1450" dirty="0">
                <a:solidFill>
                  <a:srgbClr val="3A3E45"/>
                </a:solidFill>
                <a:latin typeface="Arial" pitchFamily="34" charset="0"/>
                <a:ea typeface="Arial" pitchFamily="34" charset="-122"/>
                <a:cs typeface="Arial" pitchFamily="34" charset="-120"/>
              </a:rPr>
              <a:t>Authority checked</a:t>
            </a:r>
            <a:endParaRPr lang="en-US" sz="1450" dirty="0"/>
          </a:p>
          <a:p>
            <a:pPr marL="165100" indent="-165100" algn="l">
              <a:spcAft>
                <a:spcPts val="800"/>
              </a:spcAft>
              <a:buSzPct val="100000"/>
              <a:buChar char="•"/>
            </a:pPr>
            <a:r>
              <a:rPr lang="en-US" sz="1450" dirty="0">
                <a:solidFill>
                  <a:srgbClr val="3A3E45"/>
                </a:solidFill>
                <a:latin typeface="Arial" pitchFamily="34" charset="0"/>
                <a:ea typeface="Arial" pitchFamily="34" charset="-122"/>
                <a:cs typeface="Arial" pitchFamily="34" charset="-120"/>
              </a:rPr>
              <a:t>Liability bounded</a:t>
            </a:r>
            <a:endParaRPr lang="en-US" sz="1450" dirty="0"/>
          </a:p>
          <a:p>
            <a:pPr marL="165100" indent="-165100" algn="l">
              <a:spcAft>
                <a:spcPts val="800"/>
              </a:spcAft>
              <a:buSzPct val="100000"/>
              <a:buChar char="•"/>
            </a:pPr>
            <a:r>
              <a:rPr lang="en-US" sz="1450" dirty="0">
                <a:solidFill>
                  <a:srgbClr val="3A3E45"/>
                </a:solidFill>
                <a:latin typeface="Arial" pitchFamily="34" charset="0"/>
                <a:ea typeface="Arial" pitchFamily="34" charset="-122"/>
                <a:cs typeface="Arial" pitchFamily="34" charset="-120"/>
              </a:rPr>
              <a:t>Action state assigned</a:t>
            </a:r>
            <a:endParaRPr lang="en-US" sz="1450" dirty="0"/>
          </a:p>
          <a:p>
            <a:pPr marL="165100" indent="-165100" algn="l">
              <a:spcAft>
                <a:spcPts val="800"/>
              </a:spcAft>
              <a:buSzPct val="100000"/>
              <a:buChar char="•"/>
            </a:pPr>
            <a:r>
              <a:rPr lang="en-US" sz="1450" b="1" dirty="0">
                <a:solidFill>
                  <a:srgbClr val="C0452A"/>
                </a:solidFill>
                <a:latin typeface="Arial" pitchFamily="34" charset="0"/>
                <a:ea typeface="Arial" pitchFamily="34" charset="-122"/>
                <a:cs typeface="Arial" pitchFamily="34" charset="-120"/>
              </a:rPr>
              <a:t>Decidability Record</a:t>
            </a:r>
            <a:endParaRPr lang="en-US" sz="1450" dirty="0"/>
          </a:p>
        </p:txBody>
      </p:sp>
      <p:sp>
        <p:nvSpPr>
          <p:cNvPr id="10" name="Text 8"/>
          <p:cNvSpPr/>
          <p:nvPr/>
        </p:nvSpPr>
        <p:spPr>
          <a:xfrm>
            <a:off x="822960" y="5532120"/>
            <a:ext cx="10607040" cy="548640"/>
          </a:xfrm>
          <a:prstGeom prst="rect">
            <a:avLst/>
          </a:prstGeom>
          <a:noFill/>
          <a:ln/>
        </p:spPr>
        <p:txBody>
          <a:bodyPr wrap="square" lIns="0" tIns="0" rIns="0" bIns="0" rtlCol="0" anchor="ctr"/>
          <a:lstStyle/>
          <a:p>
            <a:pPr marL="0" indent="0">
              <a:buNone/>
            </a:pPr>
            <a:r>
              <a:rPr lang="en-US" sz="1800" b="1" dirty="0">
                <a:solidFill>
                  <a:srgbClr val="16181D"/>
                </a:solidFill>
                <a:latin typeface="Arial" pitchFamily="34" charset="0"/>
                <a:ea typeface="Arial" pitchFamily="34" charset="-122"/>
                <a:cs typeface="Arial" pitchFamily="34" charset="-120"/>
              </a:rPr>
              <a:t>Same input. </a:t>
            </a:r>
            <a:r>
              <a:rPr lang="en-US" sz="1800" b="1" dirty="0">
                <a:solidFill>
                  <a:srgbClr val="C0452A"/>
                </a:solidFill>
                <a:latin typeface="Arial" pitchFamily="34" charset="0"/>
                <a:ea typeface="Arial" pitchFamily="34" charset="-122"/>
                <a:cs typeface="Arial" pitchFamily="34" charset="-120"/>
              </a:rPr>
              <a:t>Different institutional object.</a:t>
            </a:r>
            <a:endParaRPr lang="en-US" sz="1800" dirty="0"/>
          </a:p>
        </p:txBody>
      </p:sp>
      <p:pic>
        <p:nvPicPr>
          <p:cNvPr id="11"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2" name="Text 9"/>
          <p:cNvSpPr/>
          <p:nvPr/>
        </p:nvSpPr>
        <p:spPr>
          <a:xfrm>
            <a:off x="1068600" y="6272784"/>
            <a:ext cx="3657600" cy="246888"/>
          </a:xfrm>
          <a:prstGeom prst="rect">
            <a:avLst/>
          </a:prstGeom>
          <a:noFill/>
          <a:ln/>
        </p:spPr>
        <p:txBody>
          <a:bodyPr wrap="square" lIns="0" tIns="0" rIns="0" bIns="0" rtlCol="0" anchor="ctr"/>
          <a:lstStyle/>
          <a:p>
            <a:pPr marL="0" indent="0">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Tree>
    <p:extLst>
      <p:ext uri="{BB962C8B-B14F-4D97-AF65-F5344CB8AC3E}">
        <p14:creationId xmlns:p14="http://schemas.microsoft.com/office/powerpoint/2010/main" val="2090558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STRATEGIC FIT  —  FOR MODEL COMPANIES</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nSpc>
                <a:spcPct val="102000"/>
              </a:lnSpc>
              <a:buNone/>
            </a:pPr>
            <a:r>
              <a:rPr lang="en-US" sz="3100" b="1" dirty="0">
                <a:solidFill>
                  <a:srgbClr val="16181D"/>
                </a:solidFill>
                <a:latin typeface="Arial" pitchFamily="34" charset="0"/>
                <a:ea typeface="Arial" pitchFamily="34" charset="-122"/>
                <a:cs typeface="Arial" pitchFamily="34" charset="-120"/>
              </a:rPr>
              <a:t>Model companies own generation, not qualification.</a:t>
            </a:r>
            <a:endParaRPr lang="en-US" sz="3100" dirty="0"/>
          </a:p>
        </p:txBody>
      </p:sp>
      <p:sp>
        <p:nvSpPr>
          <p:cNvPr id="4" name="Text 2"/>
          <p:cNvSpPr/>
          <p:nvPr/>
        </p:nvSpPr>
        <p:spPr>
          <a:xfrm>
            <a:off x="822960" y="1874520"/>
            <a:ext cx="10515600" cy="640080"/>
          </a:xfrm>
          <a:prstGeom prst="rect">
            <a:avLst/>
          </a:prstGeom>
          <a:noFill/>
          <a:ln/>
        </p:spPr>
        <p:txBody>
          <a:bodyPr wrap="square" lIns="0" tIns="0" rIns="0" bIns="0" rtlCol="0" anchor="t"/>
          <a:lstStyle/>
          <a:p>
            <a:pPr marL="0" indent="0">
              <a:lnSpc>
                <a:spcPct val="108000"/>
              </a:lnSpc>
              <a:buNone/>
            </a:pPr>
            <a:r>
              <a:rPr lang="en-US" sz="1550" dirty="0">
                <a:solidFill>
                  <a:srgbClr val="8A8F98"/>
                </a:solidFill>
                <a:latin typeface="Arial" pitchFamily="34" charset="0"/>
                <a:ea typeface="Arial" pitchFamily="34" charset="-122"/>
                <a:cs typeface="Arial" pitchFamily="34" charset="-120"/>
              </a:rPr>
              <a:t>Runcible gives model companies a path from chat, assistance, and productivity into governed institutional work.</a:t>
            </a:r>
            <a:endParaRPr lang="en-US" sz="1550" dirty="0"/>
          </a:p>
        </p:txBody>
      </p:sp>
      <p:sp>
        <p:nvSpPr>
          <p:cNvPr id="5" name="Text 3"/>
          <p:cNvSpPr/>
          <p:nvPr/>
        </p:nvSpPr>
        <p:spPr>
          <a:xfrm>
            <a:off x="822960" y="2880360"/>
            <a:ext cx="2651760" cy="457200"/>
          </a:xfrm>
          <a:prstGeom prst="rect">
            <a:avLst/>
          </a:prstGeom>
          <a:noFill/>
          <a:ln/>
        </p:spPr>
        <p:txBody>
          <a:bodyPr wrap="square" lIns="0" tIns="0" rIns="0" bIns="0" rtlCol="0" anchor="ctr"/>
          <a:lstStyle/>
          <a:p>
            <a:pPr marL="0" indent="0" algn="ctr">
              <a:buNone/>
            </a:pPr>
            <a:r>
              <a:rPr lang="en-US" sz="1800" b="1" dirty="0">
                <a:solidFill>
                  <a:srgbClr val="16181D"/>
                </a:solidFill>
                <a:latin typeface="Arial" pitchFamily="34" charset="0"/>
                <a:ea typeface="Arial" pitchFamily="34" charset="-122"/>
                <a:cs typeface="Arial" pitchFamily="34" charset="-120"/>
              </a:rPr>
              <a:t>Chat &amp; Assistance</a:t>
            </a:r>
            <a:endParaRPr lang="en-US" sz="1800" dirty="0"/>
          </a:p>
        </p:txBody>
      </p:sp>
      <p:sp>
        <p:nvSpPr>
          <p:cNvPr id="6" name="Text 4"/>
          <p:cNvSpPr/>
          <p:nvPr/>
        </p:nvSpPr>
        <p:spPr>
          <a:xfrm>
            <a:off x="822960" y="3319272"/>
            <a:ext cx="2651760" cy="365760"/>
          </a:xfrm>
          <a:prstGeom prst="rect">
            <a:avLst/>
          </a:prstGeom>
          <a:noFill/>
          <a:ln/>
        </p:spPr>
        <p:txBody>
          <a:bodyPr wrap="square" lIns="0" tIns="0" rIns="0" bIns="0" rtlCol="0" anchor="t"/>
          <a:lstStyle/>
          <a:p>
            <a:pPr marL="0" indent="0" algn="ctr">
              <a:buNone/>
            </a:pPr>
            <a:r>
              <a:rPr lang="en-US" sz="1250" dirty="0">
                <a:solidFill>
                  <a:srgbClr val="8A8F98"/>
                </a:solidFill>
                <a:latin typeface="Arial" pitchFamily="34" charset="0"/>
                <a:ea typeface="Arial" pitchFamily="34" charset="-122"/>
                <a:cs typeface="Arial" pitchFamily="34" charset="-120"/>
              </a:rPr>
              <a:t>productivity</a:t>
            </a:r>
            <a:endParaRPr lang="en-US" sz="1250" dirty="0"/>
          </a:p>
        </p:txBody>
      </p:sp>
      <p:sp>
        <p:nvSpPr>
          <p:cNvPr id="7" name="Shape 5"/>
          <p:cNvSpPr/>
          <p:nvPr/>
        </p:nvSpPr>
        <p:spPr>
          <a:xfrm>
            <a:off x="3630150" y="3127248"/>
            <a:ext cx="984388" cy="0"/>
          </a:xfrm>
          <a:prstGeom prst="line">
            <a:avLst/>
          </a:prstGeom>
          <a:noFill/>
          <a:ln w="34925">
            <a:solidFill>
              <a:srgbClr val="C0452A"/>
            </a:solidFill>
            <a:prstDash val="solid"/>
            <a:tailEnd type="triangle"/>
          </a:ln>
        </p:spPr>
      </p:sp>
      <p:sp>
        <p:nvSpPr>
          <p:cNvPr id="8" name="Text 6"/>
          <p:cNvSpPr/>
          <p:nvPr/>
        </p:nvSpPr>
        <p:spPr>
          <a:xfrm>
            <a:off x="4769968" y="2880360"/>
            <a:ext cx="2651760" cy="457200"/>
          </a:xfrm>
          <a:prstGeom prst="rect">
            <a:avLst/>
          </a:prstGeom>
          <a:noFill/>
          <a:ln/>
        </p:spPr>
        <p:txBody>
          <a:bodyPr wrap="square" lIns="0" tIns="0" rIns="0" bIns="0" rtlCol="0" anchor="ctr"/>
          <a:lstStyle/>
          <a:p>
            <a:pPr marL="0" indent="0" algn="ctr">
              <a:buNone/>
            </a:pPr>
            <a:r>
              <a:rPr lang="en-US" sz="1800" b="1" dirty="0">
                <a:solidFill>
                  <a:srgbClr val="C0452A"/>
                </a:solidFill>
                <a:latin typeface="Arial" pitchFamily="34" charset="0"/>
                <a:ea typeface="Arial" pitchFamily="34" charset="-122"/>
                <a:cs typeface="Arial" pitchFamily="34" charset="-120"/>
              </a:rPr>
              <a:t>Runcible</a:t>
            </a:r>
            <a:endParaRPr lang="en-US" sz="1800" dirty="0"/>
          </a:p>
        </p:txBody>
      </p:sp>
      <p:sp>
        <p:nvSpPr>
          <p:cNvPr id="9" name="Text 7"/>
          <p:cNvSpPr/>
          <p:nvPr/>
        </p:nvSpPr>
        <p:spPr>
          <a:xfrm>
            <a:off x="4769968" y="3319272"/>
            <a:ext cx="2651760" cy="365760"/>
          </a:xfrm>
          <a:prstGeom prst="rect">
            <a:avLst/>
          </a:prstGeom>
          <a:noFill/>
          <a:ln/>
        </p:spPr>
        <p:txBody>
          <a:bodyPr wrap="square" lIns="0" tIns="0" rIns="0" bIns="0" rtlCol="0" anchor="t"/>
          <a:lstStyle/>
          <a:p>
            <a:pPr marL="0" indent="0" algn="ctr">
              <a:buNone/>
            </a:pPr>
            <a:r>
              <a:rPr lang="en-US" sz="1250" dirty="0">
                <a:solidFill>
                  <a:srgbClr val="8A8F98"/>
                </a:solidFill>
                <a:latin typeface="Arial" pitchFamily="34" charset="0"/>
                <a:ea typeface="Arial" pitchFamily="34" charset="-122"/>
                <a:cs typeface="Arial" pitchFamily="34" charset="-120"/>
              </a:rPr>
              <a:t>qualification layer</a:t>
            </a:r>
            <a:endParaRPr lang="en-US" sz="1250" dirty="0"/>
          </a:p>
        </p:txBody>
      </p:sp>
      <p:sp>
        <p:nvSpPr>
          <p:cNvPr id="10" name="Shape 8"/>
          <p:cNvSpPr/>
          <p:nvPr/>
        </p:nvSpPr>
        <p:spPr>
          <a:xfrm>
            <a:off x="7577157" y="3127248"/>
            <a:ext cx="984388" cy="0"/>
          </a:xfrm>
          <a:prstGeom prst="line">
            <a:avLst/>
          </a:prstGeom>
          <a:noFill/>
          <a:ln w="34925">
            <a:solidFill>
              <a:srgbClr val="C0452A"/>
            </a:solidFill>
            <a:prstDash val="solid"/>
            <a:tailEnd type="triangle"/>
          </a:ln>
        </p:spPr>
      </p:sp>
      <p:sp>
        <p:nvSpPr>
          <p:cNvPr id="11" name="Text 9"/>
          <p:cNvSpPr/>
          <p:nvPr/>
        </p:nvSpPr>
        <p:spPr>
          <a:xfrm>
            <a:off x="8716975" y="2880360"/>
            <a:ext cx="2651760" cy="457200"/>
          </a:xfrm>
          <a:prstGeom prst="rect">
            <a:avLst/>
          </a:prstGeom>
          <a:noFill/>
          <a:ln/>
        </p:spPr>
        <p:txBody>
          <a:bodyPr wrap="square" lIns="0" tIns="0" rIns="0" bIns="0" rtlCol="0" anchor="ctr"/>
          <a:lstStyle/>
          <a:p>
            <a:pPr marL="0" indent="0" algn="ctr">
              <a:buNone/>
            </a:pPr>
            <a:r>
              <a:rPr lang="en-US" sz="1800" b="1" dirty="0">
                <a:solidFill>
                  <a:srgbClr val="16181D"/>
                </a:solidFill>
                <a:latin typeface="Arial" pitchFamily="34" charset="0"/>
                <a:ea typeface="Arial" pitchFamily="34" charset="-122"/>
                <a:cs typeface="Arial" pitchFamily="34" charset="-120"/>
              </a:rPr>
              <a:t>Institutional Work</a:t>
            </a:r>
            <a:endParaRPr lang="en-US" sz="1800" dirty="0"/>
          </a:p>
        </p:txBody>
      </p:sp>
      <p:sp>
        <p:nvSpPr>
          <p:cNvPr id="12" name="Text 10"/>
          <p:cNvSpPr/>
          <p:nvPr/>
        </p:nvSpPr>
        <p:spPr>
          <a:xfrm>
            <a:off x="8716975" y="3319272"/>
            <a:ext cx="2651760" cy="365760"/>
          </a:xfrm>
          <a:prstGeom prst="rect">
            <a:avLst/>
          </a:prstGeom>
          <a:noFill/>
          <a:ln/>
        </p:spPr>
        <p:txBody>
          <a:bodyPr wrap="square" lIns="0" tIns="0" rIns="0" bIns="0" rtlCol="0" anchor="t"/>
          <a:lstStyle/>
          <a:p>
            <a:pPr marL="0" indent="0" algn="ctr">
              <a:buNone/>
            </a:pPr>
            <a:r>
              <a:rPr lang="en-US" sz="1250" dirty="0">
                <a:solidFill>
                  <a:srgbClr val="8A8F98"/>
                </a:solidFill>
                <a:latin typeface="Arial" pitchFamily="34" charset="0"/>
                <a:ea typeface="Arial" pitchFamily="34" charset="-122"/>
                <a:cs typeface="Arial" pitchFamily="34" charset="-120"/>
              </a:rPr>
              <a:t>governed &amp; auditable</a:t>
            </a:r>
            <a:endParaRPr lang="en-US" sz="1250" dirty="0"/>
          </a:p>
        </p:txBody>
      </p:sp>
      <p:sp>
        <p:nvSpPr>
          <p:cNvPr id="13" name="Shape 11"/>
          <p:cNvSpPr/>
          <p:nvPr/>
        </p:nvSpPr>
        <p:spPr>
          <a:xfrm>
            <a:off x="822960" y="4343400"/>
            <a:ext cx="10545775" cy="0"/>
          </a:xfrm>
          <a:prstGeom prst="line">
            <a:avLst/>
          </a:prstGeom>
          <a:noFill/>
          <a:ln w="12700">
            <a:solidFill>
              <a:srgbClr val="D7D7D4"/>
            </a:solidFill>
            <a:prstDash val="solid"/>
          </a:ln>
        </p:spPr>
      </p:sp>
      <p:sp>
        <p:nvSpPr>
          <p:cNvPr id="14" name="Text 12"/>
          <p:cNvSpPr/>
          <p:nvPr/>
        </p:nvSpPr>
        <p:spPr>
          <a:xfrm>
            <a:off x="822960" y="4572000"/>
            <a:ext cx="10424160" cy="731520"/>
          </a:xfrm>
          <a:prstGeom prst="rect">
            <a:avLst/>
          </a:prstGeom>
          <a:noFill/>
          <a:ln/>
        </p:spPr>
        <p:txBody>
          <a:bodyPr wrap="square" lIns="0" tIns="0" rIns="0" bIns="0" rtlCol="0" anchor="t"/>
          <a:lstStyle/>
          <a:p>
            <a:pPr marL="0" indent="0">
              <a:lnSpc>
                <a:spcPct val="112000"/>
              </a:lnSpc>
              <a:buNone/>
            </a:pPr>
            <a:r>
              <a:rPr lang="en-US" sz="1500" dirty="0">
                <a:solidFill>
                  <a:srgbClr val="3A3E45"/>
                </a:solidFill>
                <a:latin typeface="Arial" pitchFamily="34" charset="0"/>
                <a:ea typeface="Arial" pitchFamily="34" charset="-122"/>
                <a:cs typeface="Arial" pitchFamily="34" charset="-120"/>
              </a:rPr>
              <a:t>Reasoning, retrieval, tools, and agents all improve generation. None of them creates the institutional process for supervision, certification, and records.</a:t>
            </a:r>
            <a:endParaRPr lang="en-US" sz="1500" dirty="0"/>
          </a:p>
        </p:txBody>
      </p:sp>
      <p:sp>
        <p:nvSpPr>
          <p:cNvPr id="15" name="Text 13"/>
          <p:cNvSpPr/>
          <p:nvPr/>
        </p:nvSpPr>
        <p:spPr>
          <a:xfrm>
            <a:off x="822960" y="5577840"/>
            <a:ext cx="10607040" cy="548640"/>
          </a:xfrm>
          <a:prstGeom prst="rect">
            <a:avLst/>
          </a:prstGeom>
          <a:noFill/>
          <a:ln/>
        </p:spPr>
        <p:txBody>
          <a:bodyPr wrap="square" lIns="0" tIns="0" rIns="0" bIns="0" rtlCol="0" anchor="ctr"/>
          <a:lstStyle/>
          <a:p>
            <a:pPr marL="0" indent="0">
              <a:buNone/>
            </a:pPr>
            <a:r>
              <a:rPr lang="en-US" sz="1800" b="1" dirty="0">
                <a:solidFill>
                  <a:srgbClr val="16181D"/>
                </a:solidFill>
                <a:latin typeface="Arial" pitchFamily="34" charset="0"/>
                <a:ea typeface="Arial" pitchFamily="34" charset="-122"/>
                <a:cs typeface="Arial" pitchFamily="34" charset="-120"/>
              </a:rPr>
              <a:t>Runcible </a:t>
            </a:r>
            <a:r>
              <a:rPr lang="en-US" sz="1800" b="1" dirty="0">
                <a:solidFill>
                  <a:srgbClr val="C0452A"/>
                </a:solidFill>
                <a:latin typeface="Arial" pitchFamily="34" charset="0"/>
                <a:ea typeface="Arial" pitchFamily="34" charset="-122"/>
                <a:cs typeface="Arial" pitchFamily="34" charset="-120"/>
              </a:rPr>
              <a:t>completes the model stack</a:t>
            </a:r>
            <a:r>
              <a:rPr lang="en-US" sz="1800" b="1" dirty="0">
                <a:solidFill>
                  <a:srgbClr val="16181D"/>
                </a:solidFill>
                <a:latin typeface="Arial" pitchFamily="34" charset="0"/>
                <a:ea typeface="Arial" pitchFamily="34" charset="-122"/>
                <a:cs typeface="Arial" pitchFamily="34" charset="-120"/>
              </a:rPr>
              <a:t> for liability-bearing work.</a:t>
            </a:r>
            <a:endParaRPr lang="en-US" sz="1800" dirty="0"/>
          </a:p>
        </p:txBody>
      </p:sp>
      <p:pic>
        <p:nvPicPr>
          <p:cNvPr id="16"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7" name="Text 14"/>
          <p:cNvSpPr/>
          <p:nvPr/>
        </p:nvSpPr>
        <p:spPr>
          <a:xfrm>
            <a:off x="1068600" y="6272784"/>
            <a:ext cx="3657600" cy="246888"/>
          </a:xfrm>
          <a:prstGeom prst="rect">
            <a:avLst/>
          </a:prstGeom>
          <a:noFill/>
          <a:ln/>
        </p:spPr>
        <p:txBody>
          <a:bodyPr wrap="square" lIns="0" tIns="0" rIns="0" bIns="0" rtlCol="0" anchor="ctr"/>
          <a:lstStyle/>
          <a:p>
            <a:pPr marL="0" indent="0">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Tree>
    <p:extLst>
      <p:ext uri="{BB962C8B-B14F-4D97-AF65-F5344CB8AC3E}">
        <p14:creationId xmlns:p14="http://schemas.microsoft.com/office/powerpoint/2010/main" val="3885612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3"/>
          <p:cNvSpPr/>
          <p:nvPr/>
        </p:nvSpPr>
        <p:spPr>
          <a:xfrm>
            <a:off x="10378440" y="411480"/>
            <a:ext cx="1325880" cy="201168"/>
          </a:xfrm>
          <a:prstGeom prst="rect">
            <a:avLst/>
          </a:prstGeom>
          <a:noFill/>
          <a:ln/>
        </p:spPr>
        <p:txBody>
          <a:bodyPr wrap="square" lIns="0" tIns="0" rIns="0" bIns="0" rtlCol="0" anchor="ctr"/>
          <a:lstStyle/>
          <a:p>
            <a:pPr marL="0" indent="0" algn="r">
              <a:buNone/>
            </a:pPr>
            <a:r>
              <a:rPr lang="en-US" sz="720" b="1" dirty="0">
                <a:solidFill>
                  <a:srgbClr val="2563EB"/>
                </a:solidFill>
                <a:latin typeface="Aptos" pitchFamily="34" charset="0"/>
                <a:ea typeface="Aptos" pitchFamily="34" charset="-122"/>
                <a:cs typeface="Aptos" pitchFamily="34" charset="-120"/>
              </a:rPr>
              <a:t>RUNCIBLE</a:t>
            </a:r>
            <a:endParaRPr lang="en-US" sz="720" dirty="0"/>
          </a:p>
        </p:txBody>
      </p:sp>
      <p:sp>
        <p:nvSpPr>
          <p:cNvPr id="6" name="Text 4"/>
          <p:cNvSpPr/>
          <p:nvPr/>
        </p:nvSpPr>
        <p:spPr>
          <a:xfrm>
            <a:off x="868680" y="2212848"/>
            <a:ext cx="2423160" cy="960120"/>
          </a:xfrm>
          <a:prstGeom prst="roundRect">
            <a:avLst>
              <a:gd name="adj" fmla="val 11429"/>
            </a:avLst>
          </a:prstGeom>
          <a:solidFill>
            <a:schemeClr val="accent1">
              <a:lumMod val="20000"/>
              <a:lumOff val="80000"/>
            </a:schemeClr>
          </a:solidFill>
          <a:ln w="12700">
            <a:noFill/>
          </a:ln>
        </p:spPr>
        <p:txBody>
          <a:bodyPr wrap="square" lIns="1016" tIns="1016" rIns="1016" bIns="1016" rtlCol="0" anchor="ctr">
            <a:normAutofit/>
          </a:bodyPr>
          <a:lstStyle/>
          <a:p>
            <a:pPr marL="0" indent="0" algn="ctr">
              <a:buNone/>
            </a:pPr>
            <a:r>
              <a:rPr lang="en-US" b="1" dirty="0">
                <a:solidFill>
                  <a:srgbClr val="0B1220"/>
                </a:solidFill>
                <a:latin typeface="Aptos" pitchFamily="34" charset="0"/>
                <a:ea typeface="Aptos" pitchFamily="34" charset="-122"/>
                <a:cs typeface="Aptos" pitchFamily="34" charset="-120"/>
              </a:rPr>
              <a:t>Model generates</a:t>
            </a:r>
            <a:endParaRPr lang="en-US" dirty="0"/>
          </a:p>
          <a:p>
            <a:pPr marL="0" indent="0" algn="ctr">
              <a:buNone/>
            </a:pPr>
            <a:r>
              <a:rPr lang="en-US" b="1" dirty="0">
                <a:solidFill>
                  <a:srgbClr val="0B1220"/>
                </a:solidFill>
                <a:latin typeface="Aptos" pitchFamily="34" charset="0"/>
                <a:ea typeface="Aptos" pitchFamily="34" charset="-122"/>
                <a:cs typeface="Aptos" pitchFamily="34" charset="-120"/>
              </a:rPr>
              <a:t>answer</a:t>
            </a:r>
            <a:endParaRPr lang="en-US" dirty="0"/>
          </a:p>
        </p:txBody>
      </p:sp>
      <p:sp>
        <p:nvSpPr>
          <p:cNvPr id="7" name="Text 5"/>
          <p:cNvSpPr/>
          <p:nvPr/>
        </p:nvSpPr>
        <p:spPr>
          <a:xfrm>
            <a:off x="4846320" y="2212848"/>
            <a:ext cx="2606040" cy="960120"/>
          </a:xfrm>
          <a:prstGeom prst="roundRect">
            <a:avLst>
              <a:gd name="adj" fmla="val 11429"/>
            </a:avLst>
          </a:prstGeom>
          <a:solidFill>
            <a:schemeClr val="accent2">
              <a:lumMod val="20000"/>
              <a:lumOff val="80000"/>
            </a:schemeClr>
          </a:solidFill>
          <a:ln w="12700">
            <a:noFill/>
          </a:ln>
        </p:spPr>
        <p:txBody>
          <a:bodyPr wrap="square" lIns="1016" tIns="1016" rIns="1016" bIns="1016" rtlCol="0" anchor="ctr">
            <a:normAutofit/>
          </a:bodyPr>
          <a:lstStyle/>
          <a:p>
            <a:pPr marL="0" indent="0" algn="ctr">
              <a:buNone/>
            </a:pPr>
            <a:r>
              <a:rPr lang="en-US" b="1" dirty="0">
                <a:solidFill>
                  <a:srgbClr val="0B1220"/>
                </a:solidFill>
                <a:latin typeface="Aptos" pitchFamily="34" charset="0"/>
                <a:ea typeface="Aptos" pitchFamily="34" charset="-122"/>
                <a:cs typeface="Aptos" pitchFamily="34" charset="-120"/>
              </a:rPr>
              <a:t>User decides</a:t>
            </a:r>
            <a:endParaRPr lang="en-US" dirty="0"/>
          </a:p>
          <a:p>
            <a:pPr marL="0" indent="0" algn="ctr">
              <a:buNone/>
            </a:pPr>
            <a:r>
              <a:rPr lang="en-US" b="1" dirty="0">
                <a:solidFill>
                  <a:srgbClr val="0B1220"/>
                </a:solidFill>
                <a:latin typeface="Aptos" pitchFamily="34" charset="0"/>
                <a:ea typeface="Aptos" pitchFamily="34" charset="-122"/>
                <a:cs typeface="Aptos" pitchFamily="34" charset="-120"/>
              </a:rPr>
              <a:t>whether to trust it</a:t>
            </a:r>
            <a:endParaRPr lang="en-US" dirty="0"/>
          </a:p>
        </p:txBody>
      </p:sp>
      <p:sp>
        <p:nvSpPr>
          <p:cNvPr id="8" name="Text 6"/>
          <p:cNvSpPr/>
          <p:nvPr/>
        </p:nvSpPr>
        <p:spPr>
          <a:xfrm>
            <a:off x="9006840" y="2212848"/>
            <a:ext cx="2423160" cy="960120"/>
          </a:xfrm>
          <a:prstGeom prst="roundRect">
            <a:avLst>
              <a:gd name="adj" fmla="val 11429"/>
            </a:avLst>
          </a:prstGeom>
          <a:solidFill>
            <a:srgbClr val="FEE2E2"/>
          </a:solidFill>
          <a:ln w="12700">
            <a:noFill/>
          </a:ln>
        </p:spPr>
        <p:txBody>
          <a:bodyPr wrap="square" lIns="1016" tIns="1016" rIns="1016" bIns="1016" rtlCol="0" anchor="ctr">
            <a:normAutofit/>
          </a:bodyPr>
          <a:lstStyle/>
          <a:p>
            <a:pPr marL="0" indent="0" algn="ctr">
              <a:buNone/>
            </a:pPr>
            <a:r>
              <a:rPr lang="en-US" b="1" dirty="0">
                <a:solidFill>
                  <a:srgbClr val="0B1220"/>
                </a:solidFill>
                <a:latin typeface="Aptos" pitchFamily="34" charset="0"/>
                <a:ea typeface="Aptos" pitchFamily="34" charset="-122"/>
                <a:cs typeface="Aptos" pitchFamily="34" charset="-120"/>
              </a:rPr>
              <a:t>Institution bears</a:t>
            </a:r>
            <a:endParaRPr lang="en-US" dirty="0"/>
          </a:p>
          <a:p>
            <a:pPr marL="0" indent="0" algn="ctr">
              <a:buNone/>
            </a:pPr>
            <a:r>
              <a:rPr lang="en-US" b="1" dirty="0">
                <a:solidFill>
                  <a:srgbClr val="0B1220"/>
                </a:solidFill>
                <a:latin typeface="Aptos" pitchFamily="34" charset="0"/>
                <a:ea typeface="Aptos" pitchFamily="34" charset="-122"/>
                <a:cs typeface="Aptos" pitchFamily="34" charset="-120"/>
              </a:rPr>
              <a:t>the risk</a:t>
            </a:r>
            <a:endParaRPr lang="en-US" dirty="0"/>
          </a:p>
        </p:txBody>
      </p:sp>
      <p:sp>
        <p:nvSpPr>
          <p:cNvPr id="9" name="Shape 7"/>
          <p:cNvSpPr/>
          <p:nvPr/>
        </p:nvSpPr>
        <p:spPr>
          <a:xfrm>
            <a:off x="3520440" y="2697480"/>
            <a:ext cx="1069848" cy="0"/>
          </a:xfrm>
          <a:prstGeom prst="line">
            <a:avLst/>
          </a:prstGeom>
          <a:noFill/>
          <a:ln w="38100">
            <a:solidFill>
              <a:srgbClr val="C0452A"/>
            </a:solidFill>
            <a:prstDash val="solid"/>
            <a:headEnd type="none"/>
            <a:tailEnd type="triangle"/>
          </a:ln>
        </p:spPr>
      </p:sp>
      <p:sp>
        <p:nvSpPr>
          <p:cNvPr id="10" name="Shape 8"/>
          <p:cNvSpPr/>
          <p:nvPr/>
        </p:nvSpPr>
        <p:spPr>
          <a:xfrm>
            <a:off x="7699248" y="2697480"/>
            <a:ext cx="1042416" cy="0"/>
          </a:xfrm>
          <a:prstGeom prst="line">
            <a:avLst/>
          </a:prstGeom>
          <a:noFill/>
          <a:ln w="38100">
            <a:solidFill>
              <a:srgbClr val="C0452A"/>
            </a:solidFill>
            <a:prstDash val="solid"/>
            <a:headEnd type="none"/>
            <a:tailEnd type="triangle"/>
          </a:ln>
        </p:spPr>
      </p:sp>
      <p:sp>
        <p:nvSpPr>
          <p:cNvPr id="11" name="Text 9"/>
          <p:cNvSpPr/>
          <p:nvPr/>
        </p:nvSpPr>
        <p:spPr>
          <a:xfrm>
            <a:off x="1097280" y="4947117"/>
            <a:ext cx="9784080" cy="548640"/>
          </a:xfrm>
          <a:prstGeom prst="rect">
            <a:avLst/>
          </a:prstGeom>
          <a:noFill/>
          <a:ln/>
        </p:spPr>
        <p:txBody>
          <a:bodyPr wrap="square" lIns="381" tIns="381" rIns="381" bIns="381" rtlCol="0" anchor="t">
            <a:normAutofit fontScale="92500" lnSpcReduction="10000"/>
          </a:bodyPr>
          <a:lstStyle/>
          <a:p>
            <a:pPr marL="0" indent="0" algn="ctr">
              <a:buNone/>
            </a:pPr>
            <a:r>
              <a:rPr lang="en-US" sz="2000" b="1" dirty="0">
                <a:solidFill>
                  <a:schemeClr val="bg1">
                    <a:lumMod val="50000"/>
                  </a:schemeClr>
                </a:solidFill>
                <a:latin typeface="Aptos" pitchFamily="34" charset="0"/>
                <a:ea typeface="Aptos" pitchFamily="34" charset="-122"/>
                <a:cs typeface="Aptos" pitchFamily="34" charset="-120"/>
              </a:rPr>
              <a:t>Hospitals, insurers, courts, governments, auditors, banks, and defense organizations cannot act on untested language.</a:t>
            </a:r>
            <a:endParaRPr lang="en-US" sz="2000" dirty="0">
              <a:solidFill>
                <a:schemeClr val="bg1">
                  <a:lumMod val="50000"/>
                </a:schemeClr>
              </a:solidFill>
            </a:endParaRPr>
          </a:p>
        </p:txBody>
      </p:sp>
      <p:sp>
        <p:nvSpPr>
          <p:cNvPr id="12" name="Shape 10"/>
          <p:cNvSpPr/>
          <p:nvPr/>
        </p:nvSpPr>
        <p:spPr>
          <a:xfrm>
            <a:off x="502920" y="5859819"/>
            <a:ext cx="11201400" cy="0"/>
          </a:xfrm>
          <a:prstGeom prst="line">
            <a:avLst/>
          </a:prstGeom>
          <a:noFill/>
          <a:ln w="6350">
            <a:solidFill>
              <a:srgbClr val="CBD5E1"/>
            </a:solidFill>
            <a:prstDash val="solid"/>
          </a:ln>
        </p:spPr>
      </p:sp>
      <p:sp>
        <p:nvSpPr>
          <p:cNvPr id="14" name="Text 12"/>
          <p:cNvSpPr/>
          <p:nvPr/>
        </p:nvSpPr>
        <p:spPr>
          <a:xfrm>
            <a:off x="11301984" y="6510528"/>
            <a:ext cx="411480" cy="164592"/>
          </a:xfrm>
          <a:prstGeom prst="rect">
            <a:avLst/>
          </a:prstGeom>
          <a:noFill/>
          <a:ln/>
        </p:spPr>
        <p:txBody>
          <a:bodyPr wrap="square" lIns="0" tIns="0" rIns="0" bIns="0" rtlCol="0" anchor="ctr"/>
          <a:lstStyle/>
          <a:p>
            <a:pPr marL="0" indent="0" algn="r">
              <a:buNone/>
            </a:pPr>
            <a:r>
              <a:rPr lang="en-US" sz="680" b="1" dirty="0">
                <a:solidFill>
                  <a:srgbClr val="64748B"/>
                </a:solidFill>
                <a:latin typeface="Aptos" pitchFamily="34" charset="0"/>
                <a:ea typeface="Aptos" pitchFamily="34" charset="-122"/>
                <a:cs typeface="Aptos" pitchFamily="34" charset="-120"/>
              </a:rPr>
              <a:t>04</a:t>
            </a:r>
            <a:endParaRPr lang="en-US" sz="680" dirty="0"/>
          </a:p>
        </p:txBody>
      </p:sp>
      <p:sp>
        <p:nvSpPr>
          <p:cNvPr id="15" name="Rectangle 14">
            <a:extLst>
              <a:ext uri="{FF2B5EF4-FFF2-40B4-BE49-F238E27FC236}">
                <a16:creationId xmlns:a16="http://schemas.microsoft.com/office/drawing/2014/main" id="{31D1A0D3-F9E3-E64F-8AD1-7500B6AEFB87}"/>
              </a:ext>
            </a:extLst>
          </p:cNvPr>
          <p:cNvSpPr/>
          <p:nvPr/>
        </p:nvSpPr>
        <p:spPr>
          <a:xfrm>
            <a:off x="868680" y="3689677"/>
            <a:ext cx="10561320" cy="646331"/>
          </a:xfrm>
          <a:prstGeom prst="rect">
            <a:avLst/>
          </a:prstGeom>
        </p:spPr>
        <p:txBody>
          <a:bodyPr wrap="square">
            <a:spAutoFit/>
          </a:bodyPr>
          <a:lstStyle/>
          <a:p>
            <a:pPr algn="ctr"/>
            <a:r>
              <a:rPr lang="en-US" b="1" dirty="0">
                <a:solidFill>
                  <a:srgbClr val="0B1220"/>
                </a:solidFill>
                <a:latin typeface="Aptos" pitchFamily="34" charset="0"/>
                <a:ea typeface="Aptos" pitchFamily="34" charset="-122"/>
                <a:cs typeface="Aptos" pitchFamily="34" charset="-120"/>
              </a:rPr>
              <a:t>LLM imprecision is fatal only when output is treated as final. Inside Runcible, imprecision becomes cognitive variation.</a:t>
            </a:r>
            <a:endParaRPr lang="en-US" dirty="0"/>
          </a:p>
        </p:txBody>
      </p:sp>
      <p:sp>
        <p:nvSpPr>
          <p:cNvPr id="16" name="Text 0">
            <a:extLst>
              <a:ext uri="{FF2B5EF4-FFF2-40B4-BE49-F238E27FC236}">
                <a16:creationId xmlns:a16="http://schemas.microsoft.com/office/drawing/2014/main" id="{BB344760-4AEA-6840-BD00-605C88178715}"/>
              </a:ext>
            </a:extLst>
          </p:cNvPr>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 - THE CATEGORY SHIFT</a:t>
            </a:r>
            <a:endParaRPr lang="en-US" sz="1200" dirty="0"/>
          </a:p>
        </p:txBody>
      </p:sp>
      <p:sp>
        <p:nvSpPr>
          <p:cNvPr id="17" name="Text 1">
            <a:extLst>
              <a:ext uri="{FF2B5EF4-FFF2-40B4-BE49-F238E27FC236}">
                <a16:creationId xmlns:a16="http://schemas.microsoft.com/office/drawing/2014/main" id="{C6424587-345E-6F42-A5CB-CF505B12879C}"/>
              </a:ext>
            </a:extLst>
          </p:cNvPr>
          <p:cNvSpPr/>
          <p:nvPr/>
        </p:nvSpPr>
        <p:spPr>
          <a:xfrm>
            <a:off x="822960" y="1024128"/>
            <a:ext cx="10607040" cy="914400"/>
          </a:xfrm>
          <a:prstGeom prst="rect">
            <a:avLst/>
          </a:prstGeom>
          <a:noFill/>
          <a:ln/>
        </p:spPr>
        <p:txBody>
          <a:bodyPr wrap="square" lIns="0" tIns="0" rIns="0" bIns="0" rtlCol="0" anchor="t"/>
          <a:lstStyle/>
          <a:p>
            <a:r>
              <a:rPr lang="en-US" sz="3200" b="1" dirty="0">
                <a:solidFill>
                  <a:srgbClr val="0B1220"/>
                </a:solidFill>
                <a:latin typeface="Aptos Display" pitchFamily="34" charset="0"/>
                <a:ea typeface="Aptos Display" pitchFamily="34" charset="-122"/>
                <a:cs typeface="Aptos Display" pitchFamily="34" charset="-120"/>
              </a:rPr>
              <a:t>Today’s AI Collapses Generation and Judgment</a:t>
            </a:r>
            <a:endParaRPr lang="en-US" sz="3200" dirty="0"/>
          </a:p>
        </p:txBody>
      </p:sp>
      <p:pic>
        <p:nvPicPr>
          <p:cNvPr id="18" name="Image 0" descr="/home/claude/deck/spork-mutel.png">
            <a:extLst>
              <a:ext uri="{FF2B5EF4-FFF2-40B4-BE49-F238E27FC236}">
                <a16:creationId xmlns:a16="http://schemas.microsoft.com/office/drawing/2014/main" id="{762D1886-D387-734E-A480-8B202481D6BC}"/>
              </a:ext>
            </a:extLst>
          </p:cNvPr>
          <p:cNvPicPr>
            <a:picLocks noChangeAspect="1"/>
          </p:cNvPicPr>
          <p:nvPr/>
        </p:nvPicPr>
        <p:blipFill>
          <a:blip r:embed="rId3"/>
          <a:stretch>
            <a:fillRect/>
          </a:stretch>
        </p:blipFill>
        <p:spPr>
          <a:xfrm>
            <a:off x="822960" y="6272784"/>
            <a:ext cx="135912" cy="246888"/>
          </a:xfrm>
          <a:prstGeom prst="rect">
            <a:avLst/>
          </a:prstGeom>
        </p:spPr>
      </p:pic>
      <p:sp>
        <p:nvSpPr>
          <p:cNvPr id="19" name="Text 8">
            <a:extLst>
              <a:ext uri="{FF2B5EF4-FFF2-40B4-BE49-F238E27FC236}">
                <a16:creationId xmlns:a16="http://schemas.microsoft.com/office/drawing/2014/main" id="{1385E823-0ACC-4349-8CC8-29996ED2C904}"/>
              </a:ext>
            </a:extLst>
          </p:cNvPr>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20" name="Text 2">
            <a:extLst>
              <a:ext uri="{FF2B5EF4-FFF2-40B4-BE49-F238E27FC236}">
                <a16:creationId xmlns:a16="http://schemas.microsoft.com/office/drawing/2014/main" id="{1AC16073-49D6-4C45-BDCB-C8C23D72AF9B}"/>
              </a:ext>
            </a:extLst>
          </p:cNvPr>
          <p:cNvSpPr/>
          <p:nvPr/>
        </p:nvSpPr>
        <p:spPr>
          <a:xfrm>
            <a:off x="822960" y="1530001"/>
            <a:ext cx="10012680" cy="310896"/>
          </a:xfrm>
          <a:prstGeom prst="rect">
            <a:avLst/>
          </a:prstGeom>
          <a:noFill/>
          <a:ln/>
        </p:spPr>
        <p:txBody>
          <a:bodyPr wrap="square" lIns="0" tIns="0" rIns="0" bIns="0" rtlCol="0" anchor="ctr">
            <a:normAutofit/>
          </a:bodyPr>
          <a:lstStyle/>
          <a:p>
            <a:pPr marL="0" indent="0">
              <a:buNone/>
            </a:pPr>
            <a:r>
              <a:rPr lang="en-US" sz="1130" dirty="0">
                <a:solidFill>
                  <a:srgbClr val="475569"/>
                </a:solidFill>
                <a:latin typeface="Aptos" pitchFamily="34" charset="0"/>
                <a:ea typeface="Aptos" pitchFamily="34" charset="-122"/>
                <a:cs typeface="Aptos" pitchFamily="34" charset="-120"/>
              </a:rPr>
              <a:t>The model generates. The user judges. The institution bears the risk.</a:t>
            </a:r>
            <a:endParaRPr lang="en-US" sz="1130" dirty="0"/>
          </a:p>
        </p:txBody>
      </p:sp>
    </p:spTree>
    <p:extLst>
      <p:ext uri="{BB962C8B-B14F-4D97-AF65-F5344CB8AC3E}">
        <p14:creationId xmlns:p14="http://schemas.microsoft.com/office/powerpoint/2010/main" val="1842591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16181D"/>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 - THE PATTERN</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FFFFFF"/>
                </a:solidFill>
                <a:latin typeface="Arial" pitchFamily="34" charset="0"/>
                <a:ea typeface="Arial" pitchFamily="34" charset="-122"/>
                <a:cs typeface="Arial" pitchFamily="34" charset="-120"/>
              </a:rPr>
              <a:t>Every successful order separates supply from selection.</a:t>
            </a:r>
            <a:endParaRPr lang="en-US" sz="3100" dirty="0"/>
          </a:p>
        </p:txBody>
      </p:sp>
      <p:sp>
        <p:nvSpPr>
          <p:cNvPr id="9" name="Text 7"/>
          <p:cNvSpPr/>
          <p:nvPr/>
        </p:nvSpPr>
        <p:spPr>
          <a:xfrm>
            <a:off x="1151320" y="3404245"/>
            <a:ext cx="1035478" cy="365760"/>
          </a:xfrm>
          <a:prstGeom prst="rect">
            <a:avLst/>
          </a:prstGeom>
          <a:noFill/>
          <a:ln/>
        </p:spPr>
        <p:txBody>
          <a:bodyPr wrap="square" lIns="0" tIns="0" rIns="0" bIns="0" rtlCol="0" anchor="ctr"/>
          <a:lstStyle/>
          <a:p>
            <a:pPr marL="0" indent="0">
              <a:buNone/>
            </a:pPr>
            <a:r>
              <a:rPr lang="en-US" sz="1500" b="1" dirty="0">
                <a:solidFill>
                  <a:srgbClr val="FFFFFF"/>
                </a:solidFill>
                <a:latin typeface="Arial" pitchFamily="34" charset="0"/>
                <a:ea typeface="Arial" pitchFamily="34" charset="-122"/>
                <a:cs typeface="Arial" pitchFamily="34" charset="-120"/>
              </a:rPr>
              <a:t>Nature</a:t>
            </a:r>
            <a:endParaRPr lang="en-US" sz="1500" dirty="0"/>
          </a:p>
        </p:txBody>
      </p:sp>
      <p:sp>
        <p:nvSpPr>
          <p:cNvPr id="10" name="Text 8"/>
          <p:cNvSpPr/>
          <p:nvPr/>
        </p:nvSpPr>
        <p:spPr>
          <a:xfrm>
            <a:off x="1151320" y="3742573"/>
            <a:ext cx="1121975" cy="365760"/>
          </a:xfrm>
          <a:prstGeom prst="rect">
            <a:avLst/>
          </a:prstGeom>
          <a:noFill/>
          <a:ln/>
        </p:spPr>
        <p:txBody>
          <a:bodyPr wrap="square" lIns="0" tIns="0" rIns="0" bIns="0" rtlCol="0" anchor="ctr"/>
          <a:lstStyle/>
          <a:p>
            <a:pPr marL="0" indent="0">
              <a:buNone/>
            </a:pPr>
            <a:r>
              <a:rPr lang="en-US" sz="1350" dirty="0">
                <a:solidFill>
                  <a:srgbClr val="9AA0AA"/>
                </a:solidFill>
                <a:latin typeface="Arial" pitchFamily="34" charset="0"/>
                <a:ea typeface="Arial" pitchFamily="34" charset="-122"/>
                <a:cs typeface="Arial" pitchFamily="34" charset="-120"/>
              </a:rPr>
              <a:t>survival</a:t>
            </a:r>
            <a:endParaRPr lang="en-US" sz="1350" dirty="0"/>
          </a:p>
        </p:txBody>
      </p:sp>
      <p:sp>
        <p:nvSpPr>
          <p:cNvPr id="11" name="Text 9"/>
          <p:cNvSpPr/>
          <p:nvPr/>
        </p:nvSpPr>
        <p:spPr>
          <a:xfrm>
            <a:off x="2851605" y="3404245"/>
            <a:ext cx="1121975" cy="365760"/>
          </a:xfrm>
          <a:prstGeom prst="rect">
            <a:avLst/>
          </a:prstGeom>
          <a:noFill/>
          <a:ln/>
        </p:spPr>
        <p:txBody>
          <a:bodyPr wrap="square" lIns="0" tIns="0" rIns="0" bIns="0" rtlCol="0" anchor="ctr"/>
          <a:lstStyle/>
          <a:p>
            <a:pPr marL="0" indent="0">
              <a:buNone/>
            </a:pPr>
            <a:r>
              <a:rPr lang="en-US" sz="1500" b="1" dirty="0">
                <a:solidFill>
                  <a:srgbClr val="FFFFFF"/>
                </a:solidFill>
                <a:latin typeface="Arial" pitchFamily="34" charset="0"/>
                <a:ea typeface="Arial" pitchFamily="34" charset="-122"/>
                <a:cs typeface="Arial" pitchFamily="34" charset="-120"/>
              </a:rPr>
              <a:t>Markets</a:t>
            </a:r>
            <a:endParaRPr lang="en-US" sz="1500" dirty="0"/>
          </a:p>
        </p:txBody>
      </p:sp>
      <p:sp>
        <p:nvSpPr>
          <p:cNvPr id="12" name="Text 10"/>
          <p:cNvSpPr/>
          <p:nvPr/>
        </p:nvSpPr>
        <p:spPr>
          <a:xfrm>
            <a:off x="2851605" y="3742573"/>
            <a:ext cx="1083285" cy="365760"/>
          </a:xfrm>
          <a:prstGeom prst="rect">
            <a:avLst/>
          </a:prstGeom>
          <a:noFill/>
          <a:ln/>
        </p:spPr>
        <p:txBody>
          <a:bodyPr wrap="square" lIns="0" tIns="0" rIns="0" bIns="0" rtlCol="0" anchor="ctr"/>
          <a:lstStyle/>
          <a:p>
            <a:pPr marL="0" indent="0">
              <a:buNone/>
            </a:pPr>
            <a:r>
              <a:rPr lang="en-US" sz="1350" dirty="0">
                <a:solidFill>
                  <a:srgbClr val="9AA0AA"/>
                </a:solidFill>
                <a:latin typeface="Arial" pitchFamily="34" charset="0"/>
                <a:ea typeface="Arial" pitchFamily="34" charset="-122"/>
                <a:cs typeface="Arial" pitchFamily="34" charset="-120"/>
              </a:rPr>
              <a:t>profit / loss</a:t>
            </a:r>
            <a:endParaRPr lang="en-US" sz="1350" dirty="0"/>
          </a:p>
        </p:txBody>
      </p:sp>
      <p:sp>
        <p:nvSpPr>
          <p:cNvPr id="13" name="Text 11"/>
          <p:cNvSpPr/>
          <p:nvPr/>
        </p:nvSpPr>
        <p:spPr>
          <a:xfrm>
            <a:off x="4638387" y="3404245"/>
            <a:ext cx="1083285" cy="365760"/>
          </a:xfrm>
          <a:prstGeom prst="rect">
            <a:avLst/>
          </a:prstGeom>
          <a:noFill/>
          <a:ln/>
        </p:spPr>
        <p:txBody>
          <a:bodyPr wrap="square" lIns="0" tIns="0" rIns="0" bIns="0" rtlCol="0" anchor="ctr"/>
          <a:lstStyle/>
          <a:p>
            <a:pPr marL="0" indent="0">
              <a:buNone/>
            </a:pPr>
            <a:r>
              <a:rPr lang="en-US" sz="1500" b="1" dirty="0">
                <a:solidFill>
                  <a:srgbClr val="FFFFFF"/>
                </a:solidFill>
                <a:latin typeface="Arial" pitchFamily="34" charset="0"/>
                <a:ea typeface="Arial" pitchFamily="34" charset="-122"/>
                <a:cs typeface="Arial" pitchFamily="34" charset="-120"/>
              </a:rPr>
              <a:t>Science</a:t>
            </a:r>
            <a:endParaRPr lang="en-US" sz="1500" dirty="0"/>
          </a:p>
        </p:txBody>
      </p:sp>
      <p:sp>
        <p:nvSpPr>
          <p:cNvPr id="14" name="Text 12"/>
          <p:cNvSpPr/>
          <p:nvPr/>
        </p:nvSpPr>
        <p:spPr>
          <a:xfrm>
            <a:off x="4638387" y="3742573"/>
            <a:ext cx="1083285" cy="365760"/>
          </a:xfrm>
          <a:prstGeom prst="rect">
            <a:avLst/>
          </a:prstGeom>
          <a:noFill/>
          <a:ln/>
        </p:spPr>
        <p:txBody>
          <a:bodyPr wrap="square" lIns="0" tIns="0" rIns="0" bIns="0" rtlCol="0" anchor="ctr"/>
          <a:lstStyle/>
          <a:p>
            <a:pPr marL="0" indent="0">
              <a:buNone/>
            </a:pPr>
            <a:r>
              <a:rPr lang="en-US" sz="1350" dirty="0">
                <a:solidFill>
                  <a:srgbClr val="9AA0AA"/>
                </a:solidFill>
                <a:latin typeface="Arial" pitchFamily="34" charset="0"/>
                <a:ea typeface="Arial" pitchFamily="34" charset="-122"/>
                <a:cs typeface="Arial" pitchFamily="34" charset="-120"/>
              </a:rPr>
              <a:t>falsification</a:t>
            </a:r>
            <a:endParaRPr lang="en-US" sz="1350" dirty="0"/>
          </a:p>
        </p:txBody>
      </p:sp>
      <p:sp>
        <p:nvSpPr>
          <p:cNvPr id="15" name="Text 13"/>
          <p:cNvSpPr/>
          <p:nvPr/>
        </p:nvSpPr>
        <p:spPr>
          <a:xfrm>
            <a:off x="6412814" y="3404245"/>
            <a:ext cx="890029" cy="365760"/>
          </a:xfrm>
          <a:prstGeom prst="rect">
            <a:avLst/>
          </a:prstGeom>
          <a:noFill/>
          <a:ln/>
        </p:spPr>
        <p:txBody>
          <a:bodyPr wrap="square" lIns="0" tIns="0" rIns="0" bIns="0" rtlCol="0" anchor="ctr"/>
          <a:lstStyle/>
          <a:p>
            <a:pPr marL="0" indent="0">
              <a:buNone/>
            </a:pPr>
            <a:r>
              <a:rPr lang="en-US" sz="1500" b="1" dirty="0">
                <a:solidFill>
                  <a:srgbClr val="FFFFFF"/>
                </a:solidFill>
                <a:latin typeface="Arial" pitchFamily="34" charset="0"/>
                <a:ea typeface="Arial" pitchFamily="34" charset="-122"/>
                <a:cs typeface="Arial" pitchFamily="34" charset="-120"/>
              </a:rPr>
              <a:t>Law</a:t>
            </a:r>
            <a:endParaRPr lang="en-US" sz="1500" dirty="0"/>
          </a:p>
        </p:txBody>
      </p:sp>
      <p:sp>
        <p:nvSpPr>
          <p:cNvPr id="16" name="Text 14"/>
          <p:cNvSpPr/>
          <p:nvPr/>
        </p:nvSpPr>
        <p:spPr>
          <a:xfrm>
            <a:off x="6412814" y="3742573"/>
            <a:ext cx="1164343" cy="365760"/>
          </a:xfrm>
          <a:prstGeom prst="rect">
            <a:avLst/>
          </a:prstGeom>
          <a:noFill/>
          <a:ln/>
        </p:spPr>
        <p:txBody>
          <a:bodyPr wrap="square" lIns="0" tIns="0" rIns="0" bIns="0" rtlCol="0" anchor="ctr"/>
          <a:lstStyle/>
          <a:p>
            <a:pPr marL="0" indent="0">
              <a:buNone/>
            </a:pPr>
            <a:r>
              <a:rPr lang="en-US" sz="1350" dirty="0">
                <a:solidFill>
                  <a:srgbClr val="9AA0AA"/>
                </a:solidFill>
                <a:latin typeface="Arial" pitchFamily="34" charset="0"/>
                <a:ea typeface="Arial" pitchFamily="34" charset="-122"/>
                <a:cs typeface="Arial" pitchFamily="34" charset="-120"/>
              </a:rPr>
              <a:t>adjudication</a:t>
            </a:r>
            <a:endParaRPr lang="en-US" sz="1350" dirty="0"/>
          </a:p>
        </p:txBody>
      </p:sp>
      <p:sp>
        <p:nvSpPr>
          <p:cNvPr id="17" name="Shape 15"/>
          <p:cNvSpPr/>
          <p:nvPr/>
        </p:nvSpPr>
        <p:spPr>
          <a:xfrm>
            <a:off x="1151320" y="4638685"/>
            <a:ext cx="10545775" cy="0"/>
          </a:xfrm>
          <a:prstGeom prst="line">
            <a:avLst/>
          </a:prstGeom>
          <a:noFill/>
          <a:ln w="12700">
            <a:solidFill>
              <a:srgbClr val="2C2F37"/>
            </a:solidFill>
            <a:prstDash val="solid"/>
          </a:ln>
        </p:spPr>
      </p:sp>
      <p:sp>
        <p:nvSpPr>
          <p:cNvPr id="18" name="Text 16"/>
          <p:cNvSpPr/>
          <p:nvPr/>
        </p:nvSpPr>
        <p:spPr>
          <a:xfrm>
            <a:off x="890916" y="5222666"/>
            <a:ext cx="10607040" cy="548640"/>
          </a:xfrm>
          <a:prstGeom prst="rect">
            <a:avLst/>
          </a:prstGeom>
          <a:noFill/>
          <a:ln/>
        </p:spPr>
        <p:txBody>
          <a:bodyPr wrap="square" lIns="0" tIns="0" rIns="0" bIns="0" rtlCol="0" anchor="ctr"/>
          <a:lstStyle/>
          <a:p>
            <a:pPr marL="0" indent="0" algn="l">
              <a:buNone/>
            </a:pPr>
            <a:r>
              <a:rPr lang="en-US" sz="1800" b="1" dirty="0">
                <a:solidFill>
                  <a:srgbClr val="FFFFFF"/>
                </a:solidFill>
                <a:latin typeface="Arial" pitchFamily="34" charset="0"/>
                <a:ea typeface="Arial" pitchFamily="34" charset="-122"/>
                <a:cs typeface="Arial" pitchFamily="34" charset="-120"/>
              </a:rPr>
              <a:t>LLMs generate pleadings.  </a:t>
            </a:r>
            <a:r>
              <a:rPr lang="en-US" sz="1800" b="1" dirty="0">
                <a:solidFill>
                  <a:srgbClr val="C0452A"/>
                </a:solidFill>
                <a:latin typeface="Arial" pitchFamily="34" charset="0"/>
                <a:ea typeface="Arial" pitchFamily="34" charset="-122"/>
                <a:cs typeface="Arial" pitchFamily="34" charset="-120"/>
              </a:rPr>
              <a:t>Runcible supplies the court.</a:t>
            </a:r>
            <a:endParaRPr lang="en-US" sz="1800" dirty="0"/>
          </a:p>
        </p:txBody>
      </p:sp>
      <p:pic>
        <p:nvPicPr>
          <p:cNvPr id="19" name="Image 0" descr="/home/claude/deck/spork-muted.png"/>
          <p:cNvPicPr>
            <a:picLocks noChangeAspect="1"/>
          </p:cNvPicPr>
          <p:nvPr/>
        </p:nvPicPr>
        <p:blipFill>
          <a:blip r:embed="rId3"/>
          <a:stretch>
            <a:fillRect/>
          </a:stretch>
        </p:blipFill>
        <p:spPr>
          <a:xfrm>
            <a:off x="822960" y="6272784"/>
            <a:ext cx="135912" cy="246888"/>
          </a:xfrm>
          <a:prstGeom prst="rect">
            <a:avLst/>
          </a:prstGeom>
        </p:spPr>
      </p:pic>
      <p:sp>
        <p:nvSpPr>
          <p:cNvPr id="20" name="Text 17"/>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9AA0AA"/>
                </a:solidFill>
                <a:latin typeface="Arial" pitchFamily="34" charset="0"/>
                <a:ea typeface="Arial" pitchFamily="34" charset="-122"/>
                <a:cs typeface="Arial" pitchFamily="34" charset="-120"/>
              </a:rPr>
              <a:t>Runcible</a:t>
            </a:r>
            <a:endParaRPr lang="en-US" sz="1100" dirty="0"/>
          </a:p>
        </p:txBody>
      </p:sp>
      <p:sp>
        <p:nvSpPr>
          <p:cNvPr id="21" name="Text 13">
            <a:extLst>
              <a:ext uri="{FF2B5EF4-FFF2-40B4-BE49-F238E27FC236}">
                <a16:creationId xmlns:a16="http://schemas.microsoft.com/office/drawing/2014/main" id="{337CDD52-7F94-3D44-80D9-818F49E9B7CE}"/>
              </a:ext>
            </a:extLst>
          </p:cNvPr>
          <p:cNvSpPr/>
          <p:nvPr/>
        </p:nvSpPr>
        <p:spPr>
          <a:xfrm>
            <a:off x="8125454" y="3376813"/>
            <a:ext cx="1421047" cy="365760"/>
          </a:xfrm>
          <a:prstGeom prst="rect">
            <a:avLst/>
          </a:prstGeom>
          <a:noFill/>
          <a:ln/>
        </p:spPr>
        <p:txBody>
          <a:bodyPr wrap="square" lIns="0" tIns="0" rIns="0" bIns="0" rtlCol="0" anchor="ctr"/>
          <a:lstStyle/>
          <a:p>
            <a:pPr marL="0" indent="0">
              <a:buNone/>
            </a:pPr>
            <a:r>
              <a:rPr lang="en-US" sz="1500" b="1" dirty="0">
                <a:solidFill>
                  <a:srgbClr val="FFFFFF"/>
                </a:solidFill>
                <a:latin typeface="Arial" pitchFamily="34" charset="0"/>
                <a:ea typeface="Arial" pitchFamily="34" charset="-122"/>
                <a:cs typeface="Arial" pitchFamily="34" charset="-120"/>
              </a:rPr>
              <a:t>Constitution</a:t>
            </a:r>
            <a:endParaRPr lang="en-US" sz="1500" dirty="0"/>
          </a:p>
        </p:txBody>
      </p:sp>
      <p:sp>
        <p:nvSpPr>
          <p:cNvPr id="22" name="Text 14">
            <a:extLst>
              <a:ext uri="{FF2B5EF4-FFF2-40B4-BE49-F238E27FC236}">
                <a16:creationId xmlns:a16="http://schemas.microsoft.com/office/drawing/2014/main" id="{31546578-CB06-AA45-9FC3-B819C599B59F}"/>
              </a:ext>
            </a:extLst>
          </p:cNvPr>
          <p:cNvSpPr/>
          <p:nvPr/>
        </p:nvSpPr>
        <p:spPr>
          <a:xfrm>
            <a:off x="8125454" y="3715141"/>
            <a:ext cx="1421047" cy="365760"/>
          </a:xfrm>
          <a:prstGeom prst="rect">
            <a:avLst/>
          </a:prstGeom>
          <a:noFill/>
          <a:ln/>
        </p:spPr>
        <p:txBody>
          <a:bodyPr wrap="square" lIns="0" tIns="0" rIns="0" bIns="0" rtlCol="0" anchor="ctr"/>
          <a:lstStyle/>
          <a:p>
            <a:pPr marL="0" indent="0">
              <a:buNone/>
            </a:pPr>
            <a:r>
              <a:rPr lang="en-US" sz="1350" dirty="0">
                <a:solidFill>
                  <a:srgbClr val="9AA0AA"/>
                </a:solidFill>
                <a:latin typeface="Arial" pitchFamily="34" charset="0"/>
                <a:ea typeface="Arial" pitchFamily="34" charset="-122"/>
                <a:cs typeface="Arial" pitchFamily="34" charset="-120"/>
              </a:rPr>
              <a:t>concurrence</a:t>
            </a:r>
            <a:endParaRPr lang="en-US" sz="1350" dirty="0"/>
          </a:p>
        </p:txBody>
      </p:sp>
      <p:sp>
        <p:nvSpPr>
          <p:cNvPr id="23" name="Text 13">
            <a:extLst>
              <a:ext uri="{FF2B5EF4-FFF2-40B4-BE49-F238E27FC236}">
                <a16:creationId xmlns:a16="http://schemas.microsoft.com/office/drawing/2014/main" id="{3C33C8DA-1E34-334E-85DB-1CFD024760DB}"/>
              </a:ext>
            </a:extLst>
          </p:cNvPr>
          <p:cNvSpPr/>
          <p:nvPr/>
        </p:nvSpPr>
        <p:spPr>
          <a:xfrm>
            <a:off x="9947688" y="3374135"/>
            <a:ext cx="1421047" cy="365760"/>
          </a:xfrm>
          <a:prstGeom prst="rect">
            <a:avLst/>
          </a:prstGeom>
          <a:noFill/>
          <a:ln/>
        </p:spPr>
        <p:txBody>
          <a:bodyPr wrap="square" lIns="0" tIns="0" rIns="0" bIns="0" rtlCol="0" anchor="ctr"/>
          <a:lstStyle/>
          <a:p>
            <a:pPr marL="0" indent="0">
              <a:buNone/>
            </a:pPr>
            <a:r>
              <a:rPr lang="en-US" sz="1500" b="1" dirty="0">
                <a:solidFill>
                  <a:srgbClr val="FFFFFF"/>
                </a:solidFill>
                <a:latin typeface="Arial" pitchFamily="34" charset="0"/>
                <a:ea typeface="Arial" pitchFamily="34" charset="-122"/>
                <a:cs typeface="Arial" pitchFamily="34" charset="-120"/>
              </a:rPr>
              <a:t>Civilization</a:t>
            </a:r>
            <a:endParaRPr lang="en-US" sz="1500" dirty="0"/>
          </a:p>
        </p:txBody>
      </p:sp>
      <p:sp>
        <p:nvSpPr>
          <p:cNvPr id="24" name="Text 14">
            <a:extLst>
              <a:ext uri="{FF2B5EF4-FFF2-40B4-BE49-F238E27FC236}">
                <a16:creationId xmlns:a16="http://schemas.microsoft.com/office/drawing/2014/main" id="{E57FFFC1-46A4-B141-9A99-9A7D6CF7D094}"/>
              </a:ext>
            </a:extLst>
          </p:cNvPr>
          <p:cNvSpPr/>
          <p:nvPr/>
        </p:nvSpPr>
        <p:spPr>
          <a:xfrm>
            <a:off x="9947688" y="3712463"/>
            <a:ext cx="1421047" cy="365760"/>
          </a:xfrm>
          <a:prstGeom prst="rect">
            <a:avLst/>
          </a:prstGeom>
          <a:noFill/>
          <a:ln/>
        </p:spPr>
        <p:txBody>
          <a:bodyPr wrap="square" lIns="0" tIns="0" rIns="0" bIns="0" rtlCol="0" anchor="ctr"/>
          <a:lstStyle/>
          <a:p>
            <a:pPr marL="0" indent="0">
              <a:buNone/>
            </a:pPr>
            <a:r>
              <a:rPr lang="en-US" sz="1350" dirty="0">
                <a:solidFill>
                  <a:srgbClr val="9AA0AA"/>
                </a:solidFill>
                <a:latin typeface="Arial" pitchFamily="34" charset="0"/>
                <a:ea typeface="Arial" pitchFamily="34" charset="-122"/>
                <a:cs typeface="Arial" pitchFamily="34" charset="-120"/>
              </a:rPr>
              <a:t>Institutions</a:t>
            </a:r>
            <a:endParaRPr lang="en-US" sz="1350" dirty="0"/>
          </a:p>
        </p:txBody>
      </p:sp>
      <p:sp>
        <p:nvSpPr>
          <p:cNvPr id="25" name="Rectangle 24">
            <a:extLst>
              <a:ext uri="{FF2B5EF4-FFF2-40B4-BE49-F238E27FC236}">
                <a16:creationId xmlns:a16="http://schemas.microsoft.com/office/drawing/2014/main" id="{AB2895FE-7B4B-FB4F-ACAB-F296B733DBA5}"/>
              </a:ext>
            </a:extLst>
          </p:cNvPr>
          <p:cNvSpPr/>
          <p:nvPr/>
        </p:nvSpPr>
        <p:spPr>
          <a:xfrm>
            <a:off x="800212" y="4863714"/>
            <a:ext cx="6194773" cy="369332"/>
          </a:xfrm>
          <a:prstGeom prst="rect">
            <a:avLst/>
          </a:prstGeom>
        </p:spPr>
        <p:txBody>
          <a:bodyPr wrap="none">
            <a:spAutoFit/>
          </a:bodyPr>
          <a:lstStyle/>
          <a:p>
            <a:r>
              <a:rPr lang="en-US" b="1" dirty="0">
                <a:solidFill>
                  <a:schemeClr val="bg1">
                    <a:lumMod val="95000"/>
                  </a:schemeClr>
                </a:solidFill>
                <a:latin typeface="Arial" panose="020B0604020202020204" pitchFamily="34" charset="0"/>
                <a:ea typeface="Aptos" pitchFamily="34" charset="-122"/>
                <a:cs typeface="Arial" panose="020B0604020202020204" pitchFamily="34" charset="0"/>
              </a:rPr>
              <a:t>Deal flow is not investment.</a:t>
            </a:r>
            <a:r>
              <a:rPr lang="en-US" b="1" dirty="0">
                <a:solidFill>
                  <a:schemeClr val="bg1">
                    <a:lumMod val="50000"/>
                  </a:schemeClr>
                </a:solidFill>
                <a:latin typeface="Arial" panose="020B0604020202020204" pitchFamily="34" charset="0"/>
                <a:ea typeface="Aptos" pitchFamily="34" charset="-122"/>
                <a:cs typeface="Arial" panose="020B0604020202020204" pitchFamily="34" charset="0"/>
              </a:rPr>
              <a:t> A claim is not a judgment. </a:t>
            </a:r>
            <a:endParaRPr lang="en-US" dirty="0">
              <a:solidFill>
                <a:schemeClr val="bg1">
                  <a:lumMod val="50000"/>
                </a:schemeClr>
              </a:solidFill>
              <a:latin typeface="Arial" panose="020B0604020202020204" pitchFamily="34" charset="0"/>
              <a:cs typeface="Arial" panose="020B0604020202020204" pitchFamily="34" charset="0"/>
            </a:endParaRPr>
          </a:p>
        </p:txBody>
      </p:sp>
      <p:grpSp>
        <p:nvGrpSpPr>
          <p:cNvPr id="31" name="Group 30">
            <a:extLst>
              <a:ext uri="{FF2B5EF4-FFF2-40B4-BE49-F238E27FC236}">
                <a16:creationId xmlns:a16="http://schemas.microsoft.com/office/drawing/2014/main" id="{C45D3A77-FB2D-814E-950D-D0E9BE21B996}"/>
              </a:ext>
            </a:extLst>
          </p:cNvPr>
          <p:cNvGrpSpPr/>
          <p:nvPr/>
        </p:nvGrpSpPr>
        <p:grpSpPr>
          <a:xfrm>
            <a:off x="653215" y="2261513"/>
            <a:ext cx="11082442" cy="481419"/>
            <a:chOff x="79681" y="2286000"/>
            <a:chExt cx="11082442" cy="481419"/>
          </a:xfrm>
        </p:grpSpPr>
        <p:sp>
          <p:nvSpPr>
            <p:cNvPr id="4" name="Text 2"/>
            <p:cNvSpPr/>
            <p:nvPr/>
          </p:nvSpPr>
          <p:spPr>
            <a:xfrm>
              <a:off x="79681" y="2286000"/>
              <a:ext cx="1511943"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Variation</a:t>
              </a:r>
              <a:endParaRPr lang="en-US" sz="1800" dirty="0"/>
            </a:p>
          </p:txBody>
        </p:sp>
        <p:sp>
          <p:nvSpPr>
            <p:cNvPr id="5" name="Shape 3"/>
            <p:cNvSpPr/>
            <p:nvPr/>
          </p:nvSpPr>
          <p:spPr>
            <a:xfrm flipV="1">
              <a:off x="1671305" y="2514620"/>
              <a:ext cx="692502" cy="5664"/>
            </a:xfrm>
            <a:prstGeom prst="line">
              <a:avLst/>
            </a:prstGeom>
            <a:noFill/>
            <a:ln w="34925">
              <a:solidFill>
                <a:srgbClr val="C0452A"/>
              </a:solidFill>
              <a:prstDash val="solid"/>
              <a:tailEnd type="triangle"/>
            </a:ln>
          </p:spPr>
        </p:sp>
        <p:sp>
          <p:nvSpPr>
            <p:cNvPr id="6" name="Text 4"/>
            <p:cNvSpPr/>
            <p:nvPr/>
          </p:nvSpPr>
          <p:spPr>
            <a:xfrm>
              <a:off x="7102324" y="2310219"/>
              <a:ext cx="1506370" cy="457200"/>
            </a:xfrm>
            <a:prstGeom prst="rect">
              <a:avLst/>
            </a:prstGeom>
            <a:noFill/>
            <a:ln/>
          </p:spPr>
          <p:txBody>
            <a:bodyPr wrap="square" lIns="0" tIns="0" rIns="0" bIns="0" rtlCol="0" anchor="ctr"/>
            <a:lstStyle/>
            <a:p>
              <a:pPr marL="0" indent="0" algn="ctr">
                <a:buNone/>
              </a:pPr>
              <a:r>
                <a:rPr lang="en-US" sz="1800" b="1" dirty="0">
                  <a:solidFill>
                    <a:srgbClr val="C0452A"/>
                  </a:solidFill>
                  <a:latin typeface="Arial" pitchFamily="34" charset="0"/>
                  <a:ea typeface="Arial" pitchFamily="34" charset="-122"/>
                  <a:cs typeface="Arial" pitchFamily="34" charset="-120"/>
                </a:rPr>
                <a:t>Selection</a:t>
              </a:r>
              <a:endParaRPr lang="en-US" sz="1800" dirty="0"/>
            </a:p>
          </p:txBody>
        </p:sp>
        <p:sp>
          <p:nvSpPr>
            <p:cNvPr id="8" name="Text 6"/>
            <p:cNvSpPr/>
            <p:nvPr/>
          </p:nvSpPr>
          <p:spPr>
            <a:xfrm>
              <a:off x="9429481" y="2286000"/>
              <a:ext cx="1732642"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Retention</a:t>
              </a:r>
              <a:endParaRPr lang="en-US" sz="1800" dirty="0"/>
            </a:p>
          </p:txBody>
        </p:sp>
        <p:sp>
          <p:nvSpPr>
            <p:cNvPr id="26" name="Text 2">
              <a:extLst>
                <a:ext uri="{FF2B5EF4-FFF2-40B4-BE49-F238E27FC236}">
                  <a16:creationId xmlns:a16="http://schemas.microsoft.com/office/drawing/2014/main" id="{67935F00-60C7-6244-AE8B-904E381CCA62}"/>
                </a:ext>
              </a:extLst>
            </p:cNvPr>
            <p:cNvSpPr/>
            <p:nvPr/>
          </p:nvSpPr>
          <p:spPr>
            <a:xfrm>
              <a:off x="2443488" y="2304288"/>
              <a:ext cx="1511943"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Hypothesis</a:t>
              </a:r>
              <a:endParaRPr lang="en-US" sz="1800" dirty="0"/>
            </a:p>
          </p:txBody>
        </p:sp>
        <p:sp>
          <p:nvSpPr>
            <p:cNvPr id="27" name="Text 2">
              <a:extLst>
                <a:ext uri="{FF2B5EF4-FFF2-40B4-BE49-F238E27FC236}">
                  <a16:creationId xmlns:a16="http://schemas.microsoft.com/office/drawing/2014/main" id="{90FC0C8F-FA89-0645-9A86-F83B83345E2F}"/>
                </a:ext>
              </a:extLst>
            </p:cNvPr>
            <p:cNvSpPr/>
            <p:nvPr/>
          </p:nvSpPr>
          <p:spPr>
            <a:xfrm>
              <a:off x="4738517" y="2304288"/>
              <a:ext cx="1511943"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Arial" pitchFamily="34" charset="0"/>
                  <a:ea typeface="Arial" pitchFamily="34" charset="-122"/>
                  <a:cs typeface="Arial" pitchFamily="34" charset="-120"/>
                </a:rPr>
                <a:t>Test</a:t>
              </a:r>
              <a:endParaRPr lang="en-US" sz="1800" dirty="0"/>
            </a:p>
          </p:txBody>
        </p:sp>
        <p:sp>
          <p:nvSpPr>
            <p:cNvPr id="28" name="Shape 3">
              <a:extLst>
                <a:ext uri="{FF2B5EF4-FFF2-40B4-BE49-F238E27FC236}">
                  <a16:creationId xmlns:a16="http://schemas.microsoft.com/office/drawing/2014/main" id="{593E5564-D75C-4F46-9EB0-22357E4439DD}"/>
                </a:ext>
              </a:extLst>
            </p:cNvPr>
            <p:cNvSpPr/>
            <p:nvPr/>
          </p:nvSpPr>
          <p:spPr>
            <a:xfrm flipV="1">
              <a:off x="4220464" y="2522508"/>
              <a:ext cx="623724" cy="2832"/>
            </a:xfrm>
            <a:prstGeom prst="line">
              <a:avLst/>
            </a:prstGeom>
            <a:noFill/>
            <a:ln w="34925">
              <a:solidFill>
                <a:srgbClr val="C0452A"/>
              </a:solidFill>
              <a:prstDash val="solid"/>
              <a:tailEnd type="triangle"/>
            </a:ln>
          </p:spPr>
        </p:sp>
        <p:sp>
          <p:nvSpPr>
            <p:cNvPr id="29" name="Shape 3">
              <a:extLst>
                <a:ext uri="{FF2B5EF4-FFF2-40B4-BE49-F238E27FC236}">
                  <a16:creationId xmlns:a16="http://schemas.microsoft.com/office/drawing/2014/main" id="{BFB2FBB2-6126-1245-A78A-BBE32595F97B}"/>
                </a:ext>
              </a:extLst>
            </p:cNvPr>
            <p:cNvSpPr/>
            <p:nvPr/>
          </p:nvSpPr>
          <p:spPr>
            <a:xfrm flipV="1">
              <a:off x="6165326" y="2532888"/>
              <a:ext cx="692502" cy="5664"/>
            </a:xfrm>
            <a:prstGeom prst="line">
              <a:avLst/>
            </a:prstGeom>
            <a:noFill/>
            <a:ln w="34925">
              <a:solidFill>
                <a:srgbClr val="C0452A"/>
              </a:solidFill>
              <a:prstDash val="solid"/>
              <a:tailEnd type="triangle"/>
            </a:ln>
          </p:spPr>
        </p:sp>
        <p:sp>
          <p:nvSpPr>
            <p:cNvPr id="30" name="Shape 3">
              <a:extLst>
                <a:ext uri="{FF2B5EF4-FFF2-40B4-BE49-F238E27FC236}">
                  <a16:creationId xmlns:a16="http://schemas.microsoft.com/office/drawing/2014/main" id="{E800B254-E85E-FC4B-AA38-D44E0865E7E8}"/>
                </a:ext>
              </a:extLst>
            </p:cNvPr>
            <p:cNvSpPr/>
            <p:nvPr/>
          </p:nvSpPr>
          <p:spPr>
            <a:xfrm flipV="1">
              <a:off x="8688375" y="2505641"/>
              <a:ext cx="692502" cy="5664"/>
            </a:xfrm>
            <a:prstGeom prst="line">
              <a:avLst/>
            </a:prstGeom>
            <a:noFill/>
            <a:ln w="34925">
              <a:solidFill>
                <a:srgbClr val="C0452A"/>
              </a:solidFill>
              <a:prstDash val="solid"/>
              <a:tailEnd type="triangle"/>
            </a:ln>
          </p:spPr>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 – THE INNOVATION</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r>
              <a:rPr lang="en-US" sz="3200" b="1" dirty="0">
                <a:solidFill>
                  <a:srgbClr val="0B1220"/>
                </a:solidFill>
                <a:latin typeface="Aptos Display" pitchFamily="34" charset="0"/>
                <a:ea typeface="Aptos Display" pitchFamily="34" charset="-122"/>
                <a:cs typeface="Aptos Display" pitchFamily="34" charset="-120"/>
              </a:rPr>
              <a:t>The Technical Innovation: A Science Became a Stack</a:t>
            </a:r>
            <a:endParaRPr lang="en-US" sz="3200" dirty="0"/>
          </a:p>
        </p:txBody>
      </p:sp>
      <p:pic>
        <p:nvPicPr>
          <p:cNvPr id="20"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21" name="Text 18"/>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7" name="Rectangle 6">
            <a:extLst>
              <a:ext uri="{FF2B5EF4-FFF2-40B4-BE49-F238E27FC236}">
                <a16:creationId xmlns:a16="http://schemas.microsoft.com/office/drawing/2014/main" id="{78FD9033-E616-4844-AF1E-89F139E14BBA}"/>
              </a:ext>
            </a:extLst>
          </p:cNvPr>
          <p:cNvSpPr/>
          <p:nvPr/>
        </p:nvSpPr>
        <p:spPr>
          <a:xfrm>
            <a:off x="674679" y="5125424"/>
            <a:ext cx="10607040" cy="400110"/>
          </a:xfrm>
          <a:prstGeom prst="rect">
            <a:avLst/>
          </a:prstGeom>
        </p:spPr>
        <p:txBody>
          <a:bodyPr wrap="square">
            <a:spAutoFit/>
          </a:bodyPr>
          <a:lstStyle/>
          <a:p>
            <a:pPr algn="ctr"/>
            <a:r>
              <a:rPr lang="en-US" sz="2000" b="1" dirty="0">
                <a:solidFill>
                  <a:srgbClr val="0B1220"/>
                </a:solidFill>
                <a:latin typeface="Aptos Display" pitchFamily="34" charset="0"/>
                <a:ea typeface="Aptos Display" pitchFamily="34" charset="-122"/>
                <a:cs typeface="Aptos Display" pitchFamily="34" charset="-120"/>
              </a:rPr>
              <a:t>A science became a </a:t>
            </a:r>
            <a:r>
              <a:rPr lang="en-US" sz="2000" b="1" dirty="0">
                <a:solidFill>
                  <a:srgbClr val="C0452A"/>
                </a:solidFill>
                <a:latin typeface="Aptos Display" pitchFamily="34" charset="0"/>
                <a:ea typeface="Aptos Display" pitchFamily="34" charset="-122"/>
                <a:cs typeface="Aptos Display" pitchFamily="34" charset="-120"/>
              </a:rPr>
              <a:t>language</a:t>
            </a:r>
            <a:r>
              <a:rPr lang="en-US" sz="2000" b="1" dirty="0">
                <a:solidFill>
                  <a:srgbClr val="0B1220"/>
                </a:solidFill>
                <a:latin typeface="Aptos Display" pitchFamily="34" charset="0"/>
                <a:ea typeface="Aptos Display" pitchFamily="34" charset="-122"/>
                <a:cs typeface="Aptos Display" pitchFamily="34" charset="-120"/>
              </a:rPr>
              <a:t>.</a:t>
            </a:r>
            <a:r>
              <a:rPr lang="en-US" sz="2000" dirty="0"/>
              <a:t> </a:t>
            </a:r>
            <a:r>
              <a:rPr lang="en-US" sz="2000" b="1" dirty="0">
                <a:solidFill>
                  <a:srgbClr val="0B1220"/>
                </a:solidFill>
                <a:latin typeface="Aptos Display" pitchFamily="34" charset="0"/>
                <a:ea typeface="Aptos Display" pitchFamily="34" charset="-122"/>
                <a:cs typeface="Aptos Display" pitchFamily="34" charset="-120"/>
              </a:rPr>
              <a:t>The language became a </a:t>
            </a:r>
            <a:r>
              <a:rPr lang="en-US" sz="2000" b="1" dirty="0">
                <a:solidFill>
                  <a:srgbClr val="C0452A"/>
                </a:solidFill>
                <a:latin typeface="Aptos Display" pitchFamily="34" charset="0"/>
                <a:ea typeface="Aptos Display" pitchFamily="34" charset="-122"/>
                <a:cs typeface="Aptos Display" pitchFamily="34" charset="-120"/>
              </a:rPr>
              <a:t>runtime</a:t>
            </a:r>
            <a:r>
              <a:rPr lang="en-US" sz="2000" b="1" dirty="0">
                <a:solidFill>
                  <a:srgbClr val="0B1220"/>
                </a:solidFill>
                <a:latin typeface="Aptos Display" pitchFamily="34" charset="0"/>
                <a:ea typeface="Aptos Display" pitchFamily="34" charset="-122"/>
                <a:cs typeface="Aptos Display" pitchFamily="34" charset="-120"/>
              </a:rPr>
              <a:t>.</a:t>
            </a:r>
            <a:r>
              <a:rPr lang="en-US" sz="2000" dirty="0"/>
              <a:t> </a:t>
            </a:r>
            <a:r>
              <a:rPr lang="en-US" sz="2000" b="1" dirty="0">
                <a:solidFill>
                  <a:srgbClr val="0B1220"/>
                </a:solidFill>
                <a:latin typeface="Aptos Display" pitchFamily="34" charset="0"/>
                <a:ea typeface="Aptos Display" pitchFamily="34" charset="-122"/>
                <a:cs typeface="Aptos Display" pitchFamily="34" charset="-120"/>
              </a:rPr>
              <a:t>The runtime became a </a:t>
            </a:r>
            <a:r>
              <a:rPr lang="en-US" sz="2000" b="1" dirty="0">
                <a:solidFill>
                  <a:srgbClr val="C0452A"/>
                </a:solidFill>
                <a:latin typeface="Aptos Display" pitchFamily="34" charset="0"/>
                <a:ea typeface="Aptos Display" pitchFamily="34" charset="-122"/>
                <a:cs typeface="Aptos Display" pitchFamily="34" charset="-120"/>
              </a:rPr>
              <a:t>platform</a:t>
            </a:r>
            <a:r>
              <a:rPr lang="en-US" sz="2000" b="1" dirty="0">
                <a:solidFill>
                  <a:srgbClr val="0B1220"/>
                </a:solidFill>
                <a:latin typeface="Aptos Display" pitchFamily="34" charset="0"/>
                <a:ea typeface="Aptos Display" pitchFamily="34" charset="-122"/>
                <a:cs typeface="Aptos Display" pitchFamily="34" charset="-120"/>
              </a:rPr>
              <a:t>.</a:t>
            </a:r>
            <a:endParaRPr lang="en-US" dirty="0"/>
          </a:p>
        </p:txBody>
      </p:sp>
      <p:sp>
        <p:nvSpPr>
          <p:cNvPr id="40" name="Text 2">
            <a:extLst>
              <a:ext uri="{FF2B5EF4-FFF2-40B4-BE49-F238E27FC236}">
                <a16:creationId xmlns:a16="http://schemas.microsoft.com/office/drawing/2014/main" id="{701AE44F-B9EC-0D42-BE29-13967AD0970E}"/>
              </a:ext>
            </a:extLst>
          </p:cNvPr>
          <p:cNvSpPr/>
          <p:nvPr/>
        </p:nvSpPr>
        <p:spPr>
          <a:xfrm>
            <a:off x="822960" y="1645179"/>
            <a:ext cx="10012680" cy="310896"/>
          </a:xfrm>
          <a:prstGeom prst="rect">
            <a:avLst/>
          </a:prstGeom>
          <a:noFill/>
          <a:ln/>
        </p:spPr>
        <p:txBody>
          <a:bodyPr wrap="square" lIns="0" tIns="0" rIns="0" bIns="0" rtlCol="0" anchor="ctr">
            <a:normAutofit/>
          </a:bodyPr>
          <a:lstStyle/>
          <a:p>
            <a:pPr marL="0" indent="0">
              <a:buNone/>
            </a:pPr>
            <a:r>
              <a:rPr lang="en-US" sz="1600" dirty="0">
                <a:solidFill>
                  <a:srgbClr val="475569"/>
                </a:solidFill>
                <a:latin typeface="Aptos" pitchFamily="34" charset="0"/>
                <a:ea typeface="Aptos" pitchFamily="34" charset="-122"/>
                <a:cs typeface="Aptos" pitchFamily="34" charset="-120"/>
              </a:rPr>
              <a:t>Runcible is not merely a process. It is a stack built from first principles.</a:t>
            </a:r>
            <a:endParaRPr lang="en-US" sz="1600" dirty="0"/>
          </a:p>
        </p:txBody>
      </p:sp>
      <p:sp>
        <p:nvSpPr>
          <p:cNvPr id="41" name="Text 4">
            <a:extLst>
              <a:ext uri="{FF2B5EF4-FFF2-40B4-BE49-F238E27FC236}">
                <a16:creationId xmlns:a16="http://schemas.microsoft.com/office/drawing/2014/main" id="{CC510A27-A7CE-ED49-8051-CA64C54A46B2}"/>
              </a:ext>
            </a:extLst>
          </p:cNvPr>
          <p:cNvSpPr/>
          <p:nvPr/>
        </p:nvSpPr>
        <p:spPr>
          <a:xfrm>
            <a:off x="822960" y="2326776"/>
            <a:ext cx="2355066" cy="2391741"/>
          </a:xfrm>
          <a:prstGeom prst="roundRect">
            <a:avLst>
              <a:gd name="adj" fmla="val 21429"/>
            </a:avLst>
          </a:prstGeom>
          <a:solidFill>
            <a:schemeClr val="bg1">
              <a:lumMod val="85000"/>
            </a:schemeClr>
          </a:solidFill>
          <a:ln w="12700">
            <a:noFill/>
          </a:ln>
        </p:spPr>
        <p:txBody>
          <a:bodyPr wrap="square" lIns="1016" tIns="1016" rIns="1016"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1. Formal Science</a:t>
            </a:r>
            <a:endParaRPr lang="en-US" dirty="0"/>
          </a:p>
          <a:p>
            <a:pPr marL="0" indent="0" algn="l">
              <a:buNone/>
            </a:pPr>
            <a:br>
              <a:rPr lang="en-US" sz="1250" b="1" dirty="0">
                <a:solidFill>
                  <a:srgbClr val="0B1220"/>
                </a:solidFill>
                <a:latin typeface="Aptos" pitchFamily="34" charset="0"/>
                <a:ea typeface="Aptos" pitchFamily="34" charset="-122"/>
                <a:cs typeface="Aptos" pitchFamily="34" charset="-120"/>
              </a:rPr>
            </a:br>
            <a:r>
              <a:rPr lang="en-US" sz="1250" b="1" dirty="0">
                <a:solidFill>
                  <a:srgbClr val="0B1220"/>
                </a:solidFill>
                <a:latin typeface="Aptos" pitchFamily="34" charset="0"/>
                <a:ea typeface="Aptos" pitchFamily="34" charset="-122"/>
                <a:cs typeface="Aptos" pitchFamily="34" charset="-120"/>
              </a:rPr>
              <a:t>Decidability, computability, and adjudication</a:t>
            </a:r>
            <a:endParaRPr lang="en-US" sz="1250" dirty="0"/>
          </a:p>
        </p:txBody>
      </p:sp>
      <p:sp>
        <p:nvSpPr>
          <p:cNvPr id="42" name="Text 5">
            <a:extLst>
              <a:ext uri="{FF2B5EF4-FFF2-40B4-BE49-F238E27FC236}">
                <a16:creationId xmlns:a16="http://schemas.microsoft.com/office/drawing/2014/main" id="{E3964078-3825-FA46-A863-C1E9D7904103}"/>
              </a:ext>
            </a:extLst>
          </p:cNvPr>
          <p:cNvSpPr/>
          <p:nvPr/>
        </p:nvSpPr>
        <p:spPr>
          <a:xfrm>
            <a:off x="3474234" y="2345435"/>
            <a:ext cx="2355066" cy="2373081"/>
          </a:xfrm>
          <a:prstGeom prst="roundRect">
            <a:avLst>
              <a:gd name="adj" fmla="val 21429"/>
            </a:avLst>
          </a:prstGeom>
          <a:solidFill>
            <a:schemeClr val="bg1">
              <a:lumMod val="85000"/>
            </a:schemeClr>
          </a:solidFill>
          <a:ln w="12700">
            <a:noFill/>
          </a:ln>
        </p:spPr>
        <p:txBody>
          <a:bodyPr wrap="square" lIns="1016" tIns="1016" rIns="1016"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2. Reality Description Language</a:t>
            </a:r>
            <a:endParaRPr lang="en-US" dirty="0"/>
          </a:p>
          <a:p>
            <a:pPr marL="0" indent="0" algn="l">
              <a:buNone/>
            </a:pPr>
            <a:br>
              <a:rPr lang="en-US" sz="1250" b="1" dirty="0">
                <a:solidFill>
                  <a:srgbClr val="0B1220"/>
                </a:solidFill>
                <a:latin typeface="Aptos" pitchFamily="34" charset="0"/>
                <a:ea typeface="Aptos" pitchFamily="34" charset="-122"/>
                <a:cs typeface="Aptos" pitchFamily="34" charset="-120"/>
              </a:rPr>
            </a:br>
            <a:r>
              <a:rPr lang="en-US" sz="1250" b="1" dirty="0">
                <a:solidFill>
                  <a:srgbClr val="0B1220"/>
                </a:solidFill>
                <a:latin typeface="Aptos" pitchFamily="34" charset="0"/>
                <a:ea typeface="Aptos" pitchFamily="34" charset="-122"/>
                <a:cs typeface="Aptos" pitchFamily="34" charset="-120"/>
              </a:rPr>
              <a:t>Operational language for real-world claims</a:t>
            </a:r>
            <a:endParaRPr lang="en-US" sz="1250" dirty="0"/>
          </a:p>
        </p:txBody>
      </p:sp>
      <p:sp>
        <p:nvSpPr>
          <p:cNvPr id="43" name="Text 6">
            <a:extLst>
              <a:ext uri="{FF2B5EF4-FFF2-40B4-BE49-F238E27FC236}">
                <a16:creationId xmlns:a16="http://schemas.microsoft.com/office/drawing/2014/main" id="{72AAFABD-D588-6F4B-92E8-AFB9E4F9A592}"/>
              </a:ext>
            </a:extLst>
          </p:cNvPr>
          <p:cNvSpPr/>
          <p:nvPr/>
        </p:nvSpPr>
        <p:spPr>
          <a:xfrm>
            <a:off x="6125508" y="2345435"/>
            <a:ext cx="2355066" cy="2355535"/>
          </a:xfrm>
          <a:prstGeom prst="roundRect">
            <a:avLst>
              <a:gd name="adj" fmla="val 21429"/>
            </a:avLst>
          </a:prstGeom>
          <a:solidFill>
            <a:schemeClr val="bg1">
              <a:lumMod val="85000"/>
            </a:schemeClr>
          </a:solidFill>
          <a:ln w="12700">
            <a:noFill/>
          </a:ln>
        </p:spPr>
        <p:txBody>
          <a:bodyPr wrap="square" lIns="1016" tIns="1016" rIns="1016"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3. Runcible Governance Runtime</a:t>
            </a:r>
            <a:endParaRPr lang="en-US" dirty="0"/>
          </a:p>
          <a:p>
            <a:pPr marL="0" indent="0" algn="l">
              <a:buNone/>
            </a:pPr>
            <a:br>
              <a:rPr lang="en-US" sz="1250" b="1" dirty="0">
                <a:solidFill>
                  <a:srgbClr val="0B1220"/>
                </a:solidFill>
                <a:latin typeface="Aptos" pitchFamily="34" charset="0"/>
                <a:ea typeface="Aptos" pitchFamily="34" charset="-122"/>
                <a:cs typeface="Aptos" pitchFamily="34" charset="-120"/>
              </a:rPr>
            </a:br>
            <a:r>
              <a:rPr lang="en-US" sz="1250" b="1" dirty="0">
                <a:solidFill>
                  <a:srgbClr val="0B1220"/>
                </a:solidFill>
                <a:latin typeface="Aptos" pitchFamily="34" charset="0"/>
                <a:ea typeface="Aptos" pitchFamily="34" charset="-122"/>
                <a:cs typeface="Aptos" pitchFamily="34" charset="-120"/>
              </a:rPr>
              <a:t>Protocols, tests, diagnostics, action states, Decidability Records</a:t>
            </a:r>
            <a:endParaRPr lang="en-US" sz="1250" dirty="0"/>
          </a:p>
        </p:txBody>
      </p:sp>
      <p:sp>
        <p:nvSpPr>
          <p:cNvPr id="44" name="Text 7">
            <a:extLst>
              <a:ext uri="{FF2B5EF4-FFF2-40B4-BE49-F238E27FC236}">
                <a16:creationId xmlns:a16="http://schemas.microsoft.com/office/drawing/2014/main" id="{00543883-0CEC-A04A-A096-D5889517EFE3}"/>
              </a:ext>
            </a:extLst>
          </p:cNvPr>
          <p:cNvSpPr/>
          <p:nvPr/>
        </p:nvSpPr>
        <p:spPr>
          <a:xfrm>
            <a:off x="8776782" y="2345436"/>
            <a:ext cx="2355066" cy="2355534"/>
          </a:xfrm>
          <a:prstGeom prst="roundRect">
            <a:avLst>
              <a:gd name="adj" fmla="val 21429"/>
            </a:avLst>
          </a:prstGeom>
          <a:solidFill>
            <a:schemeClr val="bg1">
              <a:lumMod val="85000"/>
            </a:schemeClr>
          </a:solidFill>
          <a:ln w="12700">
            <a:noFill/>
          </a:ln>
        </p:spPr>
        <p:txBody>
          <a:bodyPr wrap="square" lIns="1016" tIns="1016" rIns="1016" bIns="1016" rtlCol="0" anchor="t">
            <a:normAutofit/>
          </a:bodyPr>
          <a:lstStyle/>
          <a:p>
            <a:pPr marL="0" indent="0" algn="l">
              <a:buNone/>
            </a:pPr>
            <a:r>
              <a:rPr lang="en-US" b="1" dirty="0">
                <a:solidFill>
                  <a:srgbClr val="0B1220"/>
                </a:solidFill>
                <a:latin typeface="Aptos" pitchFamily="34" charset="0"/>
                <a:ea typeface="Aptos" pitchFamily="34" charset="-122"/>
                <a:cs typeface="Aptos" pitchFamily="34" charset="-120"/>
              </a:rPr>
              <a:t>4. Runcible Oversing™</a:t>
            </a:r>
            <a:endParaRPr lang="en-US" dirty="0"/>
          </a:p>
          <a:p>
            <a:pPr marL="0" indent="0" algn="l">
              <a:buNone/>
            </a:pPr>
            <a:br>
              <a:rPr lang="en-US" sz="1250" b="1" dirty="0">
                <a:solidFill>
                  <a:srgbClr val="0B1220"/>
                </a:solidFill>
                <a:latin typeface="Aptos" pitchFamily="34" charset="0"/>
                <a:ea typeface="Aptos" pitchFamily="34" charset="-122"/>
                <a:cs typeface="Aptos" pitchFamily="34" charset="-120"/>
              </a:rPr>
            </a:br>
            <a:r>
              <a:rPr lang="en-US" sz="1250" b="1" dirty="0">
                <a:solidFill>
                  <a:srgbClr val="0B1220"/>
                </a:solidFill>
                <a:latin typeface="Aptos" pitchFamily="34" charset="0"/>
                <a:ea typeface="Aptos" pitchFamily="34" charset="-122"/>
                <a:cs typeface="Aptos" pitchFamily="34" charset="-120"/>
              </a:rPr>
              <a:t>Roles, workflows, evidence, authority, audit, and records</a:t>
            </a:r>
            <a:endParaRPr lang="en-US" sz="1250" dirty="0"/>
          </a:p>
        </p:txBody>
      </p:sp>
      <p:sp>
        <p:nvSpPr>
          <p:cNvPr id="45" name="Chevron 44">
            <a:extLst>
              <a:ext uri="{FF2B5EF4-FFF2-40B4-BE49-F238E27FC236}">
                <a16:creationId xmlns:a16="http://schemas.microsoft.com/office/drawing/2014/main" id="{41E7E4F6-876D-F641-99C0-89930AD2C193}"/>
              </a:ext>
            </a:extLst>
          </p:cNvPr>
          <p:cNvSpPr/>
          <p:nvPr/>
        </p:nvSpPr>
        <p:spPr>
          <a:xfrm>
            <a:off x="3222697" y="3362008"/>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Chevron 45">
            <a:extLst>
              <a:ext uri="{FF2B5EF4-FFF2-40B4-BE49-F238E27FC236}">
                <a16:creationId xmlns:a16="http://schemas.microsoft.com/office/drawing/2014/main" id="{516DE1CF-A25B-7542-8DEE-1D1E314EE17D}"/>
              </a:ext>
            </a:extLst>
          </p:cNvPr>
          <p:cNvSpPr/>
          <p:nvPr/>
        </p:nvSpPr>
        <p:spPr>
          <a:xfrm>
            <a:off x="5889135" y="3356060"/>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7" name="Chevron 46">
            <a:extLst>
              <a:ext uri="{FF2B5EF4-FFF2-40B4-BE49-F238E27FC236}">
                <a16:creationId xmlns:a16="http://schemas.microsoft.com/office/drawing/2014/main" id="{DEABD8D5-F0F3-A64B-B5B1-092534707430}"/>
              </a:ext>
            </a:extLst>
          </p:cNvPr>
          <p:cNvSpPr/>
          <p:nvPr/>
        </p:nvSpPr>
        <p:spPr>
          <a:xfrm>
            <a:off x="8525245" y="3356060"/>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704D045A-8ACA-9042-8BBC-05796447CCBE}"/>
              </a:ext>
            </a:extLst>
          </p:cNvPr>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 – WHO WE ARE AND WHAT WE DO</a:t>
            </a:r>
            <a:endParaRPr lang="en-US" sz="1200" dirty="0"/>
          </a:p>
        </p:txBody>
      </p:sp>
      <p:sp>
        <p:nvSpPr>
          <p:cNvPr id="3" name="Text 1">
            <a:extLst>
              <a:ext uri="{FF2B5EF4-FFF2-40B4-BE49-F238E27FC236}">
                <a16:creationId xmlns:a16="http://schemas.microsoft.com/office/drawing/2014/main" id="{BAF0C2BD-B513-4C43-81CA-C261596C7CCB}"/>
              </a:ext>
            </a:extLst>
          </p:cNvPr>
          <p:cNvSpPr/>
          <p:nvPr/>
        </p:nvSpPr>
        <p:spPr>
          <a:xfrm>
            <a:off x="822960" y="1024128"/>
            <a:ext cx="10607040" cy="914400"/>
          </a:xfrm>
          <a:prstGeom prst="rect">
            <a:avLst/>
          </a:prstGeom>
          <a:noFill/>
          <a:ln/>
        </p:spPr>
        <p:txBody>
          <a:bodyPr wrap="square" lIns="0" tIns="0" rIns="0" bIns="0" rtlCol="0" anchor="t"/>
          <a:lstStyle/>
          <a:p>
            <a:r>
              <a:rPr lang="en-US" sz="3200" b="1" dirty="0">
                <a:solidFill>
                  <a:srgbClr val="0B1220"/>
                </a:solidFill>
                <a:latin typeface="Aptos Display" pitchFamily="34" charset="0"/>
                <a:ea typeface="Aptos Display" pitchFamily="34" charset="-122"/>
                <a:cs typeface="Aptos Display" pitchFamily="34" charset="-120"/>
              </a:rPr>
              <a:t>Who We Are: Research -&gt; Runtime -&gt; Platform</a:t>
            </a:r>
            <a:endParaRPr lang="en-US" sz="3200" dirty="0"/>
          </a:p>
        </p:txBody>
      </p:sp>
      <p:sp>
        <p:nvSpPr>
          <p:cNvPr id="4" name="Text 2">
            <a:extLst>
              <a:ext uri="{FF2B5EF4-FFF2-40B4-BE49-F238E27FC236}">
                <a16:creationId xmlns:a16="http://schemas.microsoft.com/office/drawing/2014/main" id="{0DA70D62-C718-6D41-8BE1-EB8275E59E3A}"/>
              </a:ext>
            </a:extLst>
          </p:cNvPr>
          <p:cNvSpPr/>
          <p:nvPr/>
        </p:nvSpPr>
        <p:spPr>
          <a:xfrm>
            <a:off x="845820" y="1363761"/>
            <a:ext cx="10012680" cy="797575"/>
          </a:xfrm>
          <a:prstGeom prst="rect">
            <a:avLst/>
          </a:prstGeom>
          <a:noFill/>
          <a:ln/>
        </p:spPr>
        <p:txBody>
          <a:bodyPr wrap="square" lIns="0" tIns="0" rIns="0" bIns="0" rtlCol="0" anchor="ctr">
            <a:normAutofit/>
          </a:bodyPr>
          <a:lstStyle/>
          <a:p>
            <a:r>
              <a:rPr lang="en-US" sz="1600" dirty="0"/>
              <a:t>Runcible did not begin as a wrapper around AI.</a:t>
            </a:r>
            <a:br>
              <a:rPr lang="en-US" sz="1600" dirty="0"/>
            </a:br>
            <a:r>
              <a:rPr lang="en-US" sz="1600" dirty="0"/>
              <a:t>It began as a long research program into how claims become decidable in the real world.</a:t>
            </a:r>
          </a:p>
        </p:txBody>
      </p:sp>
      <p:sp>
        <p:nvSpPr>
          <p:cNvPr id="5" name="Text 4">
            <a:extLst>
              <a:ext uri="{FF2B5EF4-FFF2-40B4-BE49-F238E27FC236}">
                <a16:creationId xmlns:a16="http://schemas.microsoft.com/office/drawing/2014/main" id="{CF0B77B1-1BE8-134B-9736-B94DC0915D58}"/>
              </a:ext>
            </a:extLst>
          </p:cNvPr>
          <p:cNvSpPr/>
          <p:nvPr/>
        </p:nvSpPr>
        <p:spPr>
          <a:xfrm>
            <a:off x="2103122" y="2522719"/>
            <a:ext cx="2355066" cy="2391741"/>
          </a:xfrm>
          <a:prstGeom prst="roundRect">
            <a:avLst>
              <a:gd name="adj" fmla="val 21429"/>
            </a:avLst>
          </a:prstGeom>
          <a:solidFill>
            <a:schemeClr val="bg1">
              <a:lumMod val="85000"/>
            </a:schemeClr>
          </a:solidFill>
          <a:ln w="12700">
            <a:noFill/>
          </a:ln>
        </p:spPr>
        <p:txBody>
          <a:bodyPr wrap="square" lIns="1016" tIns="1016" rIns="1016" bIns="1016" rtlCol="0" anchor="t">
            <a:normAutofit/>
          </a:bodyPr>
          <a:lstStyle/>
          <a:p>
            <a:r>
              <a:rPr lang="en-US" b="1" dirty="0">
                <a:solidFill>
                  <a:srgbClr val="0B1220"/>
                </a:solidFill>
                <a:latin typeface="Aptos" pitchFamily="34" charset="0"/>
                <a:ea typeface="Aptos" pitchFamily="34" charset="-122"/>
                <a:cs typeface="Aptos" pitchFamily="34" charset="-120"/>
              </a:rPr>
              <a:t>1. NLI Research</a:t>
            </a:r>
            <a:endParaRPr lang="en-US" dirty="0"/>
          </a:p>
          <a:p>
            <a:r>
              <a:rPr lang="en-US" sz="1250" b="1" dirty="0">
                <a:solidFill>
                  <a:srgbClr val="0B1220"/>
                </a:solidFill>
                <a:latin typeface="Aptos" pitchFamily="34" charset="0"/>
                <a:ea typeface="Aptos" pitchFamily="34" charset="-122"/>
                <a:cs typeface="Aptos" pitchFamily="34" charset="-120"/>
              </a:rPr>
              <a:t>Formal research into decidability, computability, law, policy, adjudication, reciprocity, authority, liability, and institutional action.</a:t>
            </a:r>
            <a:endParaRPr lang="en-US" sz="1250" dirty="0"/>
          </a:p>
        </p:txBody>
      </p:sp>
      <p:sp>
        <p:nvSpPr>
          <p:cNvPr id="6" name="Text 5">
            <a:extLst>
              <a:ext uri="{FF2B5EF4-FFF2-40B4-BE49-F238E27FC236}">
                <a16:creationId xmlns:a16="http://schemas.microsoft.com/office/drawing/2014/main" id="{2DACF1E5-337A-A94E-8895-C391A5F6ECD2}"/>
              </a:ext>
            </a:extLst>
          </p:cNvPr>
          <p:cNvSpPr/>
          <p:nvPr/>
        </p:nvSpPr>
        <p:spPr>
          <a:xfrm>
            <a:off x="4754396" y="2541378"/>
            <a:ext cx="2355066" cy="2373081"/>
          </a:xfrm>
          <a:prstGeom prst="roundRect">
            <a:avLst>
              <a:gd name="adj" fmla="val 21429"/>
            </a:avLst>
          </a:prstGeom>
          <a:solidFill>
            <a:schemeClr val="bg1">
              <a:lumMod val="85000"/>
            </a:schemeClr>
          </a:solidFill>
          <a:ln w="12700">
            <a:noFill/>
          </a:ln>
        </p:spPr>
        <p:txBody>
          <a:bodyPr wrap="square" lIns="1016" tIns="1016" rIns="1016" bIns="1016" rtlCol="0" anchor="t">
            <a:normAutofit lnSpcReduction="10000"/>
          </a:bodyPr>
          <a:lstStyle/>
          <a:p>
            <a:r>
              <a:rPr lang="en-US" b="1" dirty="0">
                <a:solidFill>
                  <a:srgbClr val="0B1220"/>
                </a:solidFill>
                <a:latin typeface="Aptos" pitchFamily="34" charset="0"/>
                <a:ea typeface="Aptos" pitchFamily="34" charset="-122"/>
                <a:cs typeface="Aptos" pitchFamily="34" charset="-120"/>
              </a:rPr>
              <a:t>2. Reality by Chanting: Oversing Platform</a:t>
            </a:r>
            <a:br>
              <a:rPr lang="en-US" sz="1250" b="1" dirty="0">
                <a:solidFill>
                  <a:srgbClr val="0B1220"/>
                </a:solidFill>
                <a:latin typeface="Aptos" pitchFamily="34" charset="0"/>
                <a:ea typeface="Aptos" pitchFamily="34" charset="-122"/>
                <a:cs typeface="Aptos" pitchFamily="34" charset="-120"/>
              </a:rPr>
            </a:br>
            <a:r>
              <a:rPr lang="en-US" sz="1250" b="1" dirty="0">
                <a:solidFill>
                  <a:srgbClr val="0B1220"/>
                </a:solidFill>
                <a:latin typeface="Aptos" pitchFamily="34" charset="0"/>
                <a:ea typeface="Aptos" pitchFamily="34" charset="-122"/>
                <a:cs typeface="Aptos" pitchFamily="34" charset="-120"/>
              </a:rPr>
              <a:t>An AI-driven universal application platform for running organizations through roles, workflows, evidence, authority, audit, records, and institutional memory.</a:t>
            </a:r>
            <a:endParaRPr lang="en-US" sz="1250" dirty="0"/>
          </a:p>
        </p:txBody>
      </p:sp>
      <p:sp>
        <p:nvSpPr>
          <p:cNvPr id="7" name="Text 6">
            <a:extLst>
              <a:ext uri="{FF2B5EF4-FFF2-40B4-BE49-F238E27FC236}">
                <a16:creationId xmlns:a16="http://schemas.microsoft.com/office/drawing/2014/main" id="{FD4BCA90-9EEE-B04F-B677-AFF645DAEEB0}"/>
              </a:ext>
            </a:extLst>
          </p:cNvPr>
          <p:cNvSpPr/>
          <p:nvPr/>
        </p:nvSpPr>
        <p:spPr>
          <a:xfrm>
            <a:off x="7405670" y="2541378"/>
            <a:ext cx="2355066" cy="2355535"/>
          </a:xfrm>
          <a:prstGeom prst="roundRect">
            <a:avLst>
              <a:gd name="adj" fmla="val 21429"/>
            </a:avLst>
          </a:prstGeom>
          <a:solidFill>
            <a:schemeClr val="bg1">
              <a:lumMod val="85000"/>
            </a:schemeClr>
          </a:solidFill>
          <a:ln w="12700">
            <a:noFill/>
          </a:ln>
        </p:spPr>
        <p:txBody>
          <a:bodyPr wrap="square" lIns="1016" tIns="1016" rIns="1016" bIns="1016" rtlCol="0" anchor="t">
            <a:normAutofit/>
          </a:bodyPr>
          <a:lstStyle/>
          <a:p>
            <a:r>
              <a:rPr lang="en-US" b="1" dirty="0">
                <a:solidFill>
                  <a:srgbClr val="0B1220"/>
                </a:solidFill>
                <a:latin typeface="Aptos" pitchFamily="34" charset="0"/>
                <a:ea typeface="Aptos" pitchFamily="34" charset="-122"/>
                <a:cs typeface="Aptos" pitchFamily="34" charset="-120"/>
              </a:rPr>
              <a:t>3. Runcible AI</a:t>
            </a:r>
            <a:br>
              <a:rPr lang="en-US" sz="1250" b="1" dirty="0">
                <a:solidFill>
                  <a:srgbClr val="0B1220"/>
                </a:solidFill>
                <a:latin typeface="Aptos" pitchFamily="34" charset="0"/>
                <a:ea typeface="Aptos" pitchFamily="34" charset="-122"/>
                <a:cs typeface="Aptos" pitchFamily="34" charset="-120"/>
              </a:rPr>
            </a:br>
            <a:r>
              <a:rPr lang="en-US" sz="1250" b="1" dirty="0">
                <a:solidFill>
                  <a:srgbClr val="0B1220"/>
                </a:solidFill>
                <a:latin typeface="Aptos" pitchFamily="34" charset="0"/>
                <a:ea typeface="Aptos" pitchFamily="34" charset="-122"/>
                <a:cs typeface="Aptos" pitchFamily="34" charset="-120"/>
              </a:rPr>
              <a:t>The adjudication and qualification layer that converts AI hypotheses into testable, certifiable, reviewable Decidability Records.</a:t>
            </a:r>
            <a:endParaRPr lang="en-US" sz="1250" dirty="0"/>
          </a:p>
        </p:txBody>
      </p:sp>
      <p:sp>
        <p:nvSpPr>
          <p:cNvPr id="8" name="Chevron 7">
            <a:extLst>
              <a:ext uri="{FF2B5EF4-FFF2-40B4-BE49-F238E27FC236}">
                <a16:creationId xmlns:a16="http://schemas.microsoft.com/office/drawing/2014/main" id="{901F650C-6DCD-5D48-B23B-D306BAFE11FD}"/>
              </a:ext>
            </a:extLst>
          </p:cNvPr>
          <p:cNvSpPr/>
          <p:nvPr/>
        </p:nvSpPr>
        <p:spPr>
          <a:xfrm>
            <a:off x="4502859" y="3557951"/>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vron 8">
            <a:extLst>
              <a:ext uri="{FF2B5EF4-FFF2-40B4-BE49-F238E27FC236}">
                <a16:creationId xmlns:a16="http://schemas.microsoft.com/office/drawing/2014/main" id="{9A1292B8-2089-B54A-9EBA-55F048FB7946}"/>
              </a:ext>
            </a:extLst>
          </p:cNvPr>
          <p:cNvSpPr/>
          <p:nvPr/>
        </p:nvSpPr>
        <p:spPr>
          <a:xfrm>
            <a:off x="7169297" y="3552003"/>
            <a:ext cx="206865" cy="321276"/>
          </a:xfrm>
          <a:prstGeom prst="chevron">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Rectangle 9">
            <a:extLst>
              <a:ext uri="{FF2B5EF4-FFF2-40B4-BE49-F238E27FC236}">
                <a16:creationId xmlns:a16="http://schemas.microsoft.com/office/drawing/2014/main" id="{A954FD14-A808-6146-995A-ED14DE064405}"/>
              </a:ext>
            </a:extLst>
          </p:cNvPr>
          <p:cNvSpPr/>
          <p:nvPr/>
        </p:nvSpPr>
        <p:spPr>
          <a:xfrm>
            <a:off x="845820" y="4949467"/>
            <a:ext cx="6096000" cy="1323439"/>
          </a:xfrm>
          <a:prstGeom prst="rect">
            <a:avLst/>
          </a:prstGeom>
        </p:spPr>
        <p:txBody>
          <a:bodyPr>
            <a:spAutoFit/>
          </a:bodyPr>
          <a:lstStyle/>
          <a:p>
            <a:r>
              <a:rPr lang="en-US" sz="1600" b="1" dirty="0"/>
              <a:t>Bottom line</a:t>
            </a:r>
          </a:p>
          <a:p>
            <a:r>
              <a:rPr lang="en-US" sz="1600" dirty="0"/>
              <a:t>We built the </a:t>
            </a:r>
            <a:r>
              <a:rPr lang="en-US" sz="1600" b="1" dirty="0"/>
              <a:t>science</a:t>
            </a:r>
            <a:r>
              <a:rPr lang="en-US" sz="1600" dirty="0"/>
              <a:t> </a:t>
            </a:r>
            <a:r>
              <a:rPr lang="en-US" sz="1600" dirty="0">
                <a:solidFill>
                  <a:srgbClr val="C0452A"/>
                </a:solidFill>
              </a:rPr>
              <a:t>because it did not exist.</a:t>
            </a:r>
            <a:br>
              <a:rPr lang="en-US" sz="1600" dirty="0">
                <a:solidFill>
                  <a:srgbClr val="C0452A"/>
                </a:solidFill>
              </a:rPr>
            </a:br>
            <a:r>
              <a:rPr lang="en-US" sz="1600" dirty="0"/>
              <a:t>We built the </a:t>
            </a:r>
            <a:r>
              <a:rPr lang="en-US" sz="1600" b="1" dirty="0"/>
              <a:t>language</a:t>
            </a:r>
            <a:r>
              <a:rPr lang="en-US" sz="1600" dirty="0"/>
              <a:t> because the </a:t>
            </a:r>
            <a:r>
              <a:rPr lang="en-US" sz="1600" dirty="0">
                <a:solidFill>
                  <a:srgbClr val="C0452A"/>
                </a:solidFill>
              </a:rPr>
              <a:t>science had to become computable</a:t>
            </a:r>
            <a:r>
              <a:rPr lang="en-US" sz="1600" dirty="0"/>
              <a:t>.</a:t>
            </a:r>
            <a:br>
              <a:rPr lang="en-US" sz="1600" dirty="0"/>
            </a:br>
            <a:r>
              <a:rPr lang="en-US" sz="1600" dirty="0"/>
              <a:t>We built the </a:t>
            </a:r>
            <a:r>
              <a:rPr lang="en-US" sz="1600" b="1" dirty="0"/>
              <a:t>runtime</a:t>
            </a:r>
            <a:r>
              <a:rPr lang="en-US" sz="1600" dirty="0"/>
              <a:t> because </a:t>
            </a:r>
            <a:r>
              <a:rPr lang="en-US" sz="1600" dirty="0">
                <a:solidFill>
                  <a:srgbClr val="C0452A"/>
                </a:solidFill>
              </a:rPr>
              <a:t>AI output had to be adjudicated.</a:t>
            </a:r>
            <a:br>
              <a:rPr lang="en-US" sz="1600" dirty="0"/>
            </a:br>
            <a:r>
              <a:rPr lang="en-US" sz="1600" dirty="0"/>
              <a:t>We built the </a:t>
            </a:r>
            <a:r>
              <a:rPr lang="en-US" sz="1600" b="1" dirty="0"/>
              <a:t>platform</a:t>
            </a:r>
            <a:r>
              <a:rPr lang="en-US" sz="1600" dirty="0"/>
              <a:t> because </a:t>
            </a:r>
            <a:r>
              <a:rPr lang="en-US" sz="1600" dirty="0">
                <a:solidFill>
                  <a:srgbClr val="C0452A"/>
                </a:solidFill>
              </a:rPr>
              <a:t>institutions need governed AI at scale</a:t>
            </a:r>
            <a:r>
              <a:rPr lang="en-US" sz="1600" dirty="0"/>
              <a:t>.</a:t>
            </a:r>
          </a:p>
        </p:txBody>
      </p:sp>
      <p:sp>
        <p:nvSpPr>
          <p:cNvPr id="11" name="TextBox 10">
            <a:extLst>
              <a:ext uri="{FF2B5EF4-FFF2-40B4-BE49-F238E27FC236}">
                <a16:creationId xmlns:a16="http://schemas.microsoft.com/office/drawing/2014/main" id="{727C0939-08A2-0943-A3B0-EFE20A8AEBDF}"/>
              </a:ext>
            </a:extLst>
          </p:cNvPr>
          <p:cNvSpPr txBox="1"/>
          <p:nvPr/>
        </p:nvSpPr>
        <p:spPr>
          <a:xfrm>
            <a:off x="4603904" y="2071723"/>
            <a:ext cx="2505558" cy="738664"/>
          </a:xfrm>
          <a:prstGeom prst="rect">
            <a:avLst/>
          </a:prstGeom>
          <a:noFill/>
        </p:spPr>
        <p:txBody>
          <a:bodyPr wrap="none" rtlCol="0">
            <a:spAutoFit/>
          </a:bodyPr>
          <a:lstStyle/>
          <a:p>
            <a:r>
              <a:rPr lang="en-US" sz="2400" b="1" dirty="0">
                <a:solidFill>
                  <a:srgbClr val="0B1220"/>
                </a:solidFill>
                <a:latin typeface="Aptos" pitchFamily="34" charset="0"/>
                <a:ea typeface="Aptos" pitchFamily="34" charset="-122"/>
                <a:cs typeface="Aptos" pitchFamily="34" charset="-120"/>
              </a:rPr>
              <a:t>Three Part Origin</a:t>
            </a:r>
            <a:endParaRPr lang="en-US" sz="2400" dirty="0"/>
          </a:p>
          <a:p>
            <a:endParaRPr lang="en-US" dirty="0"/>
          </a:p>
        </p:txBody>
      </p:sp>
      <p:pic>
        <p:nvPicPr>
          <p:cNvPr id="12" name="Image 0" descr="/home/claude/deck/spork-mutel.png">
            <a:extLst>
              <a:ext uri="{FF2B5EF4-FFF2-40B4-BE49-F238E27FC236}">
                <a16:creationId xmlns:a16="http://schemas.microsoft.com/office/drawing/2014/main" id="{BB9F2070-C3F3-2143-851F-A739F3B5BDED}"/>
              </a:ext>
            </a:extLst>
          </p:cNvPr>
          <p:cNvPicPr>
            <a:picLocks noChangeAspect="1"/>
          </p:cNvPicPr>
          <p:nvPr/>
        </p:nvPicPr>
        <p:blipFill>
          <a:blip r:embed="rId3"/>
          <a:stretch>
            <a:fillRect/>
          </a:stretch>
        </p:blipFill>
        <p:spPr>
          <a:xfrm>
            <a:off x="822960" y="6272784"/>
            <a:ext cx="135912" cy="246888"/>
          </a:xfrm>
          <a:prstGeom prst="rect">
            <a:avLst/>
          </a:prstGeom>
        </p:spPr>
      </p:pic>
      <p:sp>
        <p:nvSpPr>
          <p:cNvPr id="13" name="Text 18">
            <a:extLst>
              <a:ext uri="{FF2B5EF4-FFF2-40B4-BE49-F238E27FC236}">
                <a16:creationId xmlns:a16="http://schemas.microsoft.com/office/drawing/2014/main" id="{A8A3CA29-7330-0447-B45D-D6ADC11E3ADE}"/>
              </a:ext>
            </a:extLst>
          </p:cNvPr>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
        <p:nvSpPr>
          <p:cNvPr id="14" name="TextBox 13">
            <a:extLst>
              <a:ext uri="{FF2B5EF4-FFF2-40B4-BE49-F238E27FC236}">
                <a16:creationId xmlns:a16="http://schemas.microsoft.com/office/drawing/2014/main" id="{1116F2C6-DC2E-E04A-8F65-AF45D4B7ED59}"/>
              </a:ext>
            </a:extLst>
          </p:cNvPr>
          <p:cNvSpPr txBox="1"/>
          <p:nvPr/>
        </p:nvSpPr>
        <p:spPr>
          <a:xfrm>
            <a:off x="8000663" y="5406931"/>
            <a:ext cx="3429337" cy="923330"/>
          </a:xfrm>
          <a:prstGeom prst="rect">
            <a:avLst/>
          </a:prstGeom>
          <a:noFill/>
        </p:spPr>
        <p:txBody>
          <a:bodyPr wrap="none" rtlCol="0">
            <a:spAutoFit/>
          </a:bodyPr>
          <a:lstStyle/>
          <a:p>
            <a:pPr algn="ctr"/>
            <a:r>
              <a:rPr lang="en-US" i="1" dirty="0"/>
              <a:t>“We designed and built it for Law. </a:t>
            </a:r>
            <a:br>
              <a:rPr lang="en-US" i="1" dirty="0"/>
            </a:br>
            <a:r>
              <a:rPr lang="en-US" i="1" dirty="0"/>
              <a:t>The result is its designed and built </a:t>
            </a:r>
            <a:br>
              <a:rPr lang="en-US" i="1" dirty="0"/>
            </a:br>
            <a:r>
              <a:rPr lang="en-US" i="1" dirty="0"/>
              <a:t>for everything.”</a:t>
            </a:r>
          </a:p>
        </p:txBody>
      </p:sp>
    </p:spTree>
    <p:extLst>
      <p:ext uri="{BB962C8B-B14F-4D97-AF65-F5344CB8AC3E}">
        <p14:creationId xmlns:p14="http://schemas.microsoft.com/office/powerpoint/2010/main" val="184797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 - THE MECHANISM</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Runcible separates generation from judgment.</a:t>
            </a:r>
            <a:endParaRPr lang="en-US" sz="3100" dirty="0"/>
          </a:p>
        </p:txBody>
      </p:sp>
      <p:sp>
        <p:nvSpPr>
          <p:cNvPr id="4" name="Text 2"/>
          <p:cNvSpPr/>
          <p:nvPr/>
        </p:nvSpPr>
        <p:spPr>
          <a:xfrm>
            <a:off x="914400" y="2057400"/>
            <a:ext cx="2103120" cy="457200"/>
          </a:xfrm>
          <a:prstGeom prst="rect">
            <a:avLst/>
          </a:prstGeom>
          <a:noFill/>
          <a:ln/>
        </p:spPr>
        <p:txBody>
          <a:bodyPr wrap="square" lIns="0" tIns="0" rIns="0" bIns="0" rtlCol="0" anchor="ctr"/>
          <a:lstStyle/>
          <a:p>
            <a:pPr marL="0" indent="0" algn="l">
              <a:buNone/>
            </a:pPr>
            <a:r>
              <a:rPr lang="en-US" sz="1700" b="1" dirty="0">
                <a:solidFill>
                  <a:srgbClr val="8A8F98"/>
                </a:solidFill>
                <a:latin typeface="Arial" pitchFamily="34" charset="0"/>
                <a:ea typeface="Arial" pitchFamily="34" charset="-122"/>
                <a:cs typeface="Arial" pitchFamily="34" charset="-120"/>
              </a:rPr>
              <a:t>Generate</a:t>
            </a:r>
            <a:endParaRPr lang="en-US" sz="1700" dirty="0"/>
          </a:p>
        </p:txBody>
      </p:sp>
      <p:sp>
        <p:nvSpPr>
          <p:cNvPr id="6" name="Text 4"/>
          <p:cNvSpPr/>
          <p:nvPr/>
        </p:nvSpPr>
        <p:spPr>
          <a:xfrm>
            <a:off x="2286000" y="2583180"/>
            <a:ext cx="2103120" cy="457200"/>
          </a:xfrm>
          <a:prstGeom prst="rect">
            <a:avLst/>
          </a:prstGeom>
          <a:noFill/>
          <a:ln/>
        </p:spPr>
        <p:txBody>
          <a:bodyPr wrap="square" lIns="0" tIns="0" rIns="0" bIns="0" rtlCol="0" anchor="ctr"/>
          <a:lstStyle/>
          <a:p>
            <a:pPr marL="0" indent="0" algn="l">
              <a:buNone/>
            </a:pPr>
            <a:r>
              <a:rPr lang="en-US" sz="1700" dirty="0">
                <a:solidFill>
                  <a:srgbClr val="16181D"/>
                </a:solidFill>
                <a:latin typeface="Arial" pitchFamily="34" charset="0"/>
                <a:ea typeface="Arial" pitchFamily="34" charset="-122"/>
                <a:cs typeface="Arial" pitchFamily="34" charset="-120"/>
              </a:rPr>
              <a:t>Decompose</a:t>
            </a:r>
            <a:endParaRPr lang="en-US" sz="1700" dirty="0"/>
          </a:p>
        </p:txBody>
      </p:sp>
      <p:sp>
        <p:nvSpPr>
          <p:cNvPr id="8" name="Text 6"/>
          <p:cNvSpPr/>
          <p:nvPr/>
        </p:nvSpPr>
        <p:spPr>
          <a:xfrm>
            <a:off x="3657600" y="3108960"/>
            <a:ext cx="2103120" cy="457200"/>
          </a:xfrm>
          <a:prstGeom prst="rect">
            <a:avLst/>
          </a:prstGeom>
          <a:noFill/>
          <a:ln/>
        </p:spPr>
        <p:txBody>
          <a:bodyPr wrap="square" lIns="0" tIns="0" rIns="0" bIns="0" rtlCol="0" anchor="ctr"/>
          <a:lstStyle/>
          <a:p>
            <a:pPr marL="0" indent="0" algn="l">
              <a:buNone/>
            </a:pPr>
            <a:r>
              <a:rPr lang="en-US" sz="1700" dirty="0">
                <a:solidFill>
                  <a:srgbClr val="16181D"/>
                </a:solidFill>
                <a:latin typeface="Arial" pitchFamily="34" charset="0"/>
                <a:ea typeface="Arial" pitchFamily="34" charset="-122"/>
                <a:cs typeface="Arial" pitchFamily="34" charset="-120"/>
              </a:rPr>
              <a:t>Test</a:t>
            </a:r>
            <a:endParaRPr lang="en-US" sz="1700" dirty="0"/>
          </a:p>
        </p:txBody>
      </p:sp>
      <p:sp>
        <p:nvSpPr>
          <p:cNvPr id="10" name="Text 8"/>
          <p:cNvSpPr/>
          <p:nvPr/>
        </p:nvSpPr>
        <p:spPr>
          <a:xfrm>
            <a:off x="5029200" y="3634740"/>
            <a:ext cx="2103120" cy="457200"/>
          </a:xfrm>
          <a:prstGeom prst="rect">
            <a:avLst/>
          </a:prstGeom>
          <a:noFill/>
          <a:ln/>
        </p:spPr>
        <p:txBody>
          <a:bodyPr wrap="square" lIns="0" tIns="0" rIns="0" bIns="0" rtlCol="0" anchor="ctr"/>
          <a:lstStyle/>
          <a:p>
            <a:pPr marL="0" indent="0" algn="l">
              <a:buNone/>
            </a:pPr>
            <a:r>
              <a:rPr lang="en-US" sz="1700" dirty="0">
                <a:solidFill>
                  <a:srgbClr val="16181D"/>
                </a:solidFill>
                <a:latin typeface="Arial" pitchFamily="34" charset="0"/>
                <a:ea typeface="Arial" pitchFamily="34" charset="-122"/>
                <a:cs typeface="Arial" pitchFamily="34" charset="-120"/>
              </a:rPr>
              <a:t>Falsify</a:t>
            </a:r>
            <a:endParaRPr lang="en-US" sz="1700" dirty="0"/>
          </a:p>
        </p:txBody>
      </p:sp>
      <p:sp>
        <p:nvSpPr>
          <p:cNvPr id="12" name="Text 10"/>
          <p:cNvSpPr/>
          <p:nvPr/>
        </p:nvSpPr>
        <p:spPr>
          <a:xfrm>
            <a:off x="6400800" y="4160520"/>
            <a:ext cx="2103120" cy="457200"/>
          </a:xfrm>
          <a:prstGeom prst="rect">
            <a:avLst/>
          </a:prstGeom>
          <a:noFill/>
          <a:ln/>
        </p:spPr>
        <p:txBody>
          <a:bodyPr wrap="square" lIns="0" tIns="0" rIns="0" bIns="0" rtlCol="0" anchor="ctr"/>
          <a:lstStyle/>
          <a:p>
            <a:pPr marL="0" indent="0" algn="l">
              <a:buNone/>
            </a:pPr>
            <a:r>
              <a:rPr lang="en-US" sz="1700" dirty="0">
                <a:solidFill>
                  <a:srgbClr val="16181D"/>
                </a:solidFill>
                <a:latin typeface="Arial" pitchFamily="34" charset="0"/>
                <a:ea typeface="Arial" pitchFamily="34" charset="-122"/>
                <a:cs typeface="Arial" pitchFamily="34" charset="-120"/>
              </a:rPr>
              <a:t>Repair</a:t>
            </a:r>
            <a:endParaRPr lang="en-US" sz="1700" dirty="0"/>
          </a:p>
        </p:txBody>
      </p:sp>
      <p:sp>
        <p:nvSpPr>
          <p:cNvPr id="14" name="Text 12"/>
          <p:cNvSpPr/>
          <p:nvPr/>
        </p:nvSpPr>
        <p:spPr>
          <a:xfrm>
            <a:off x="7772400" y="4686300"/>
            <a:ext cx="2103120" cy="457200"/>
          </a:xfrm>
          <a:prstGeom prst="rect">
            <a:avLst/>
          </a:prstGeom>
          <a:noFill/>
          <a:ln/>
        </p:spPr>
        <p:txBody>
          <a:bodyPr wrap="square" lIns="0" tIns="0" rIns="0" bIns="0" rtlCol="0" anchor="ctr"/>
          <a:lstStyle/>
          <a:p>
            <a:pPr marL="0" indent="0" algn="l">
              <a:buNone/>
            </a:pPr>
            <a:r>
              <a:rPr lang="en-US" sz="1700" dirty="0">
                <a:solidFill>
                  <a:srgbClr val="16181D"/>
                </a:solidFill>
                <a:latin typeface="Arial" pitchFamily="34" charset="0"/>
                <a:ea typeface="Arial" pitchFamily="34" charset="-122"/>
                <a:cs typeface="Arial" pitchFamily="34" charset="-120"/>
              </a:rPr>
              <a:t>Retest</a:t>
            </a:r>
            <a:endParaRPr lang="en-US" sz="1700" dirty="0"/>
          </a:p>
        </p:txBody>
      </p:sp>
      <p:sp>
        <p:nvSpPr>
          <p:cNvPr id="16" name="Text 14"/>
          <p:cNvSpPr/>
          <p:nvPr/>
        </p:nvSpPr>
        <p:spPr>
          <a:xfrm>
            <a:off x="9144000" y="5212080"/>
            <a:ext cx="2103120" cy="457200"/>
          </a:xfrm>
          <a:prstGeom prst="rect">
            <a:avLst/>
          </a:prstGeom>
          <a:noFill/>
          <a:ln/>
        </p:spPr>
        <p:txBody>
          <a:bodyPr wrap="square" lIns="0" tIns="0" rIns="0" bIns="0" rtlCol="0" anchor="ctr"/>
          <a:lstStyle/>
          <a:p>
            <a:pPr marL="0" indent="0" algn="l">
              <a:buNone/>
            </a:pPr>
            <a:r>
              <a:rPr lang="en-US" sz="1700" b="1" dirty="0">
                <a:solidFill>
                  <a:srgbClr val="C0452A"/>
                </a:solidFill>
                <a:latin typeface="Arial" pitchFamily="34" charset="0"/>
                <a:ea typeface="Arial" pitchFamily="34" charset="-122"/>
                <a:cs typeface="Arial" pitchFamily="34" charset="-120"/>
              </a:rPr>
              <a:t>Record</a:t>
            </a:r>
            <a:endParaRPr lang="en-US" sz="1700" dirty="0"/>
          </a:p>
        </p:txBody>
      </p:sp>
      <p:sp>
        <p:nvSpPr>
          <p:cNvPr id="17" name="Text 15"/>
          <p:cNvSpPr/>
          <p:nvPr/>
        </p:nvSpPr>
        <p:spPr>
          <a:xfrm>
            <a:off x="7635240" y="2148840"/>
            <a:ext cx="3657600" cy="274320"/>
          </a:xfrm>
          <a:prstGeom prst="rect">
            <a:avLst/>
          </a:prstGeom>
          <a:noFill/>
          <a:ln/>
        </p:spPr>
        <p:txBody>
          <a:bodyPr wrap="square" lIns="0" tIns="0" rIns="0" bIns="0" rtlCol="0" anchor="ctr"/>
          <a:lstStyle/>
          <a:p>
            <a:pPr marL="0" indent="0">
              <a:buNone/>
            </a:pPr>
            <a:r>
              <a:rPr lang="en-US" sz="1150" b="1" kern="0" spc="100" dirty="0">
                <a:solidFill>
                  <a:srgbClr val="16181D"/>
                </a:solidFill>
                <a:latin typeface="Arial" pitchFamily="34" charset="0"/>
                <a:ea typeface="Arial" pitchFamily="34" charset="-122"/>
                <a:cs typeface="Arial" pitchFamily="34" charset="-120"/>
              </a:rPr>
              <a:t>THE LOOP RETURNS ONE OF</a:t>
            </a:r>
            <a:endParaRPr lang="en-US" sz="1150" dirty="0"/>
          </a:p>
        </p:txBody>
      </p:sp>
      <p:sp>
        <p:nvSpPr>
          <p:cNvPr id="18" name="Text 16"/>
          <p:cNvSpPr/>
          <p:nvPr/>
        </p:nvSpPr>
        <p:spPr>
          <a:xfrm>
            <a:off x="7635240" y="2468880"/>
            <a:ext cx="3291840" cy="3383280"/>
          </a:xfrm>
          <a:prstGeom prst="rect">
            <a:avLst/>
          </a:prstGeom>
          <a:noFill/>
          <a:ln/>
        </p:spPr>
        <p:txBody>
          <a:bodyPr wrap="square" lIns="0" tIns="0" rIns="0" bIns="0" rtlCol="0" anchor="t"/>
          <a:lstStyle/>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survive</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fail</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narrow</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escalate</a:t>
            </a:r>
            <a:endParaRPr lang="en-US" sz="1450" dirty="0"/>
          </a:p>
          <a:p>
            <a:pPr marL="165100" indent="-165100" algn="l">
              <a:spcAft>
                <a:spcPts val="700"/>
              </a:spcAft>
              <a:buSzPct val="100000"/>
              <a:buChar char="•"/>
            </a:pPr>
            <a:r>
              <a:rPr lang="en-US" sz="1450" dirty="0">
                <a:solidFill>
                  <a:srgbClr val="3A3E45"/>
                </a:solidFill>
                <a:latin typeface="Arial" pitchFamily="34" charset="0"/>
                <a:ea typeface="Arial" pitchFamily="34" charset="-122"/>
                <a:cs typeface="Arial" pitchFamily="34" charset="-120"/>
              </a:rPr>
              <a:t>undecidable</a:t>
            </a:r>
            <a:endParaRPr lang="en-US" sz="1450" dirty="0"/>
          </a:p>
        </p:txBody>
      </p:sp>
      <p:sp>
        <p:nvSpPr>
          <p:cNvPr id="19" name="Text 17"/>
          <p:cNvSpPr/>
          <p:nvPr/>
        </p:nvSpPr>
        <p:spPr>
          <a:xfrm>
            <a:off x="822960" y="5806440"/>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Multiple round-trips are not a defect. </a:t>
            </a:r>
            <a:r>
              <a:rPr lang="en-US" sz="1800" b="1" dirty="0">
                <a:solidFill>
                  <a:srgbClr val="C0452A"/>
                </a:solidFill>
                <a:latin typeface="Arial" pitchFamily="34" charset="0"/>
                <a:ea typeface="Arial" pitchFamily="34" charset="-122"/>
                <a:cs typeface="Arial" pitchFamily="34" charset="-120"/>
              </a:rPr>
              <a:t>They are the method.</a:t>
            </a:r>
            <a:endParaRPr lang="en-US" sz="1800" dirty="0"/>
          </a:p>
        </p:txBody>
      </p:sp>
      <p:pic>
        <p:nvPicPr>
          <p:cNvPr id="20"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21" name="Text 18"/>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grpSp>
        <p:nvGrpSpPr>
          <p:cNvPr id="24" name="Group 23">
            <a:extLst>
              <a:ext uri="{FF2B5EF4-FFF2-40B4-BE49-F238E27FC236}">
                <a16:creationId xmlns:a16="http://schemas.microsoft.com/office/drawing/2014/main" id="{4485EB5E-6DD9-6641-87F0-6A839E4019B8}"/>
              </a:ext>
            </a:extLst>
          </p:cNvPr>
          <p:cNvGrpSpPr/>
          <p:nvPr/>
        </p:nvGrpSpPr>
        <p:grpSpPr>
          <a:xfrm>
            <a:off x="1348726" y="2527874"/>
            <a:ext cx="875489" cy="277725"/>
            <a:chOff x="1348726" y="2527874"/>
            <a:chExt cx="875489" cy="277725"/>
          </a:xfrm>
        </p:grpSpPr>
        <p:sp>
          <p:nvSpPr>
            <p:cNvPr id="5" name="Shape 3"/>
            <p:cNvSpPr/>
            <p:nvPr/>
          </p:nvSpPr>
          <p:spPr>
            <a:xfrm>
              <a:off x="1348726" y="2794113"/>
              <a:ext cx="875489" cy="0"/>
            </a:xfrm>
            <a:prstGeom prst="line">
              <a:avLst/>
            </a:prstGeom>
            <a:noFill/>
            <a:ln w="31750">
              <a:solidFill>
                <a:schemeClr val="accent2">
                  <a:lumMod val="75000"/>
                </a:schemeClr>
              </a:solidFill>
              <a:prstDash val="solid"/>
              <a:tailEnd type="triangle"/>
            </a:ln>
          </p:spPr>
        </p:sp>
        <p:cxnSp>
          <p:nvCxnSpPr>
            <p:cNvPr id="23" name="Straight Connector 22">
              <a:extLst>
                <a:ext uri="{FF2B5EF4-FFF2-40B4-BE49-F238E27FC236}">
                  <a16:creationId xmlns:a16="http://schemas.microsoft.com/office/drawing/2014/main" id="{3DAFD86B-091B-D042-A52C-A9AA4A5C4B52}"/>
                </a:ext>
              </a:extLst>
            </p:cNvPr>
            <p:cNvCxnSpPr/>
            <p:nvPr/>
          </p:nvCxnSpPr>
          <p:spPr>
            <a:xfrm>
              <a:off x="1348726" y="2527874"/>
              <a:ext cx="0" cy="27772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372FB91A-E78E-9342-B89A-66C58FB79F2F}"/>
              </a:ext>
            </a:extLst>
          </p:cNvPr>
          <p:cNvGrpSpPr/>
          <p:nvPr/>
        </p:nvGrpSpPr>
        <p:grpSpPr>
          <a:xfrm>
            <a:off x="2716935" y="3059835"/>
            <a:ext cx="875489" cy="277725"/>
            <a:chOff x="1348726" y="2527874"/>
            <a:chExt cx="875489" cy="277725"/>
          </a:xfrm>
        </p:grpSpPr>
        <p:sp>
          <p:nvSpPr>
            <p:cNvPr id="26" name="Shape 3">
              <a:extLst>
                <a:ext uri="{FF2B5EF4-FFF2-40B4-BE49-F238E27FC236}">
                  <a16:creationId xmlns:a16="http://schemas.microsoft.com/office/drawing/2014/main" id="{EBA56607-E0EE-6D4B-9DCE-F540BCAB4312}"/>
                </a:ext>
              </a:extLst>
            </p:cNvPr>
            <p:cNvSpPr/>
            <p:nvPr/>
          </p:nvSpPr>
          <p:spPr>
            <a:xfrm>
              <a:off x="1348726" y="2794113"/>
              <a:ext cx="875489" cy="0"/>
            </a:xfrm>
            <a:prstGeom prst="line">
              <a:avLst/>
            </a:prstGeom>
            <a:noFill/>
            <a:ln w="31750">
              <a:solidFill>
                <a:schemeClr val="accent2">
                  <a:lumMod val="75000"/>
                </a:schemeClr>
              </a:solidFill>
              <a:prstDash val="solid"/>
              <a:tailEnd type="triangle"/>
            </a:ln>
          </p:spPr>
        </p:sp>
        <p:cxnSp>
          <p:nvCxnSpPr>
            <p:cNvPr id="27" name="Straight Connector 26">
              <a:extLst>
                <a:ext uri="{FF2B5EF4-FFF2-40B4-BE49-F238E27FC236}">
                  <a16:creationId xmlns:a16="http://schemas.microsoft.com/office/drawing/2014/main" id="{EFD80F4A-CFD8-9541-BD0E-1209EC951A63}"/>
                </a:ext>
              </a:extLst>
            </p:cNvPr>
            <p:cNvCxnSpPr/>
            <p:nvPr/>
          </p:nvCxnSpPr>
          <p:spPr>
            <a:xfrm>
              <a:off x="1348726" y="2527874"/>
              <a:ext cx="0" cy="27772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B196A0F1-ABD8-534B-9614-CFD8852D3A89}"/>
              </a:ext>
            </a:extLst>
          </p:cNvPr>
          <p:cNvGrpSpPr/>
          <p:nvPr/>
        </p:nvGrpSpPr>
        <p:grpSpPr>
          <a:xfrm>
            <a:off x="3902251" y="3594758"/>
            <a:ext cx="875489" cy="277725"/>
            <a:chOff x="1348726" y="2527874"/>
            <a:chExt cx="875489" cy="277725"/>
          </a:xfrm>
        </p:grpSpPr>
        <p:sp>
          <p:nvSpPr>
            <p:cNvPr id="29" name="Shape 3">
              <a:extLst>
                <a:ext uri="{FF2B5EF4-FFF2-40B4-BE49-F238E27FC236}">
                  <a16:creationId xmlns:a16="http://schemas.microsoft.com/office/drawing/2014/main" id="{2CF342DF-B876-3246-87DC-DA2C2AAF90C5}"/>
                </a:ext>
              </a:extLst>
            </p:cNvPr>
            <p:cNvSpPr/>
            <p:nvPr/>
          </p:nvSpPr>
          <p:spPr>
            <a:xfrm>
              <a:off x="1348726" y="2794113"/>
              <a:ext cx="875489" cy="0"/>
            </a:xfrm>
            <a:prstGeom prst="line">
              <a:avLst/>
            </a:prstGeom>
            <a:noFill/>
            <a:ln w="31750">
              <a:solidFill>
                <a:schemeClr val="accent2">
                  <a:lumMod val="75000"/>
                </a:schemeClr>
              </a:solidFill>
              <a:prstDash val="solid"/>
              <a:tailEnd type="triangle"/>
            </a:ln>
          </p:spPr>
        </p:sp>
        <p:cxnSp>
          <p:nvCxnSpPr>
            <p:cNvPr id="30" name="Straight Connector 29">
              <a:extLst>
                <a:ext uri="{FF2B5EF4-FFF2-40B4-BE49-F238E27FC236}">
                  <a16:creationId xmlns:a16="http://schemas.microsoft.com/office/drawing/2014/main" id="{BD43DE1A-8976-5747-90D0-01236938845E}"/>
                </a:ext>
              </a:extLst>
            </p:cNvPr>
            <p:cNvCxnSpPr/>
            <p:nvPr/>
          </p:nvCxnSpPr>
          <p:spPr>
            <a:xfrm>
              <a:off x="1348726" y="2527874"/>
              <a:ext cx="0" cy="27772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4E167030-0BAD-7D45-950A-3E55692AEC67}"/>
              </a:ext>
            </a:extLst>
          </p:cNvPr>
          <p:cNvGrpSpPr/>
          <p:nvPr/>
        </p:nvGrpSpPr>
        <p:grpSpPr>
          <a:xfrm>
            <a:off x="5353456" y="4111395"/>
            <a:ext cx="875489" cy="277725"/>
            <a:chOff x="1348726" y="2527874"/>
            <a:chExt cx="875489" cy="277725"/>
          </a:xfrm>
        </p:grpSpPr>
        <p:sp>
          <p:nvSpPr>
            <p:cNvPr id="32" name="Shape 3">
              <a:extLst>
                <a:ext uri="{FF2B5EF4-FFF2-40B4-BE49-F238E27FC236}">
                  <a16:creationId xmlns:a16="http://schemas.microsoft.com/office/drawing/2014/main" id="{5955118B-8AFA-564D-BFEE-B3E2844011E4}"/>
                </a:ext>
              </a:extLst>
            </p:cNvPr>
            <p:cNvSpPr/>
            <p:nvPr/>
          </p:nvSpPr>
          <p:spPr>
            <a:xfrm>
              <a:off x="1348726" y="2794113"/>
              <a:ext cx="875489" cy="0"/>
            </a:xfrm>
            <a:prstGeom prst="line">
              <a:avLst/>
            </a:prstGeom>
            <a:noFill/>
            <a:ln w="31750">
              <a:solidFill>
                <a:schemeClr val="accent2">
                  <a:lumMod val="75000"/>
                </a:schemeClr>
              </a:solidFill>
              <a:prstDash val="solid"/>
              <a:tailEnd type="triangle"/>
            </a:ln>
          </p:spPr>
        </p:sp>
        <p:cxnSp>
          <p:nvCxnSpPr>
            <p:cNvPr id="33" name="Straight Connector 32">
              <a:extLst>
                <a:ext uri="{FF2B5EF4-FFF2-40B4-BE49-F238E27FC236}">
                  <a16:creationId xmlns:a16="http://schemas.microsoft.com/office/drawing/2014/main" id="{C0B5CA5E-F28C-F546-B08E-1416B93307D7}"/>
                </a:ext>
              </a:extLst>
            </p:cNvPr>
            <p:cNvCxnSpPr/>
            <p:nvPr/>
          </p:nvCxnSpPr>
          <p:spPr>
            <a:xfrm>
              <a:off x="1348726" y="2527874"/>
              <a:ext cx="0" cy="27772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498976B9-2C0E-1E47-A3B8-91FE4B27FFD8}"/>
              </a:ext>
            </a:extLst>
          </p:cNvPr>
          <p:cNvGrpSpPr/>
          <p:nvPr/>
        </p:nvGrpSpPr>
        <p:grpSpPr>
          <a:xfrm>
            <a:off x="6759751" y="4632960"/>
            <a:ext cx="875489" cy="277725"/>
            <a:chOff x="1348726" y="2527874"/>
            <a:chExt cx="875489" cy="277725"/>
          </a:xfrm>
        </p:grpSpPr>
        <p:sp>
          <p:nvSpPr>
            <p:cNvPr id="35" name="Shape 3">
              <a:extLst>
                <a:ext uri="{FF2B5EF4-FFF2-40B4-BE49-F238E27FC236}">
                  <a16:creationId xmlns:a16="http://schemas.microsoft.com/office/drawing/2014/main" id="{66DB0B33-F69B-8A4D-A9F8-5EFB3B5731AA}"/>
                </a:ext>
              </a:extLst>
            </p:cNvPr>
            <p:cNvSpPr/>
            <p:nvPr/>
          </p:nvSpPr>
          <p:spPr>
            <a:xfrm>
              <a:off x="1348726" y="2794113"/>
              <a:ext cx="875489" cy="0"/>
            </a:xfrm>
            <a:prstGeom prst="line">
              <a:avLst/>
            </a:prstGeom>
            <a:noFill/>
            <a:ln w="31750">
              <a:solidFill>
                <a:schemeClr val="accent2">
                  <a:lumMod val="75000"/>
                </a:schemeClr>
              </a:solidFill>
              <a:prstDash val="solid"/>
              <a:tailEnd type="triangle"/>
            </a:ln>
          </p:spPr>
        </p:sp>
        <p:cxnSp>
          <p:nvCxnSpPr>
            <p:cNvPr id="36" name="Straight Connector 35">
              <a:extLst>
                <a:ext uri="{FF2B5EF4-FFF2-40B4-BE49-F238E27FC236}">
                  <a16:creationId xmlns:a16="http://schemas.microsoft.com/office/drawing/2014/main" id="{18A03B11-C68E-D041-8145-86298AEF4FA3}"/>
                </a:ext>
              </a:extLst>
            </p:cNvPr>
            <p:cNvCxnSpPr/>
            <p:nvPr/>
          </p:nvCxnSpPr>
          <p:spPr>
            <a:xfrm>
              <a:off x="1348726" y="2527874"/>
              <a:ext cx="0" cy="27772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F7DA6203-7D9B-E449-BDD3-3319BAFD4E04}"/>
              </a:ext>
            </a:extLst>
          </p:cNvPr>
          <p:cNvGrpSpPr/>
          <p:nvPr/>
        </p:nvGrpSpPr>
        <p:grpSpPr>
          <a:xfrm>
            <a:off x="8093155" y="5157761"/>
            <a:ext cx="875489" cy="277725"/>
            <a:chOff x="1348726" y="2527874"/>
            <a:chExt cx="875489" cy="277725"/>
          </a:xfrm>
        </p:grpSpPr>
        <p:sp>
          <p:nvSpPr>
            <p:cNvPr id="38" name="Shape 3">
              <a:extLst>
                <a:ext uri="{FF2B5EF4-FFF2-40B4-BE49-F238E27FC236}">
                  <a16:creationId xmlns:a16="http://schemas.microsoft.com/office/drawing/2014/main" id="{DBACA4FF-14CE-4E46-B493-68905A593199}"/>
                </a:ext>
              </a:extLst>
            </p:cNvPr>
            <p:cNvSpPr/>
            <p:nvPr/>
          </p:nvSpPr>
          <p:spPr>
            <a:xfrm>
              <a:off x="1348726" y="2794113"/>
              <a:ext cx="875489" cy="0"/>
            </a:xfrm>
            <a:prstGeom prst="line">
              <a:avLst/>
            </a:prstGeom>
            <a:noFill/>
            <a:ln w="31750">
              <a:solidFill>
                <a:schemeClr val="accent2">
                  <a:lumMod val="75000"/>
                </a:schemeClr>
              </a:solidFill>
              <a:prstDash val="solid"/>
              <a:tailEnd type="triangle"/>
            </a:ln>
          </p:spPr>
        </p:sp>
        <p:cxnSp>
          <p:nvCxnSpPr>
            <p:cNvPr id="39" name="Straight Connector 38">
              <a:extLst>
                <a:ext uri="{FF2B5EF4-FFF2-40B4-BE49-F238E27FC236}">
                  <a16:creationId xmlns:a16="http://schemas.microsoft.com/office/drawing/2014/main" id="{BD973A6F-D4AB-6043-B727-0DA8B43B611E}"/>
                </a:ext>
              </a:extLst>
            </p:cNvPr>
            <p:cNvCxnSpPr/>
            <p:nvPr/>
          </p:nvCxnSpPr>
          <p:spPr>
            <a:xfrm>
              <a:off x="1348726" y="2527874"/>
              <a:ext cx="0" cy="27772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40" name="Text 17">
            <a:extLst>
              <a:ext uri="{FF2B5EF4-FFF2-40B4-BE49-F238E27FC236}">
                <a16:creationId xmlns:a16="http://schemas.microsoft.com/office/drawing/2014/main" id="{56733B2D-B8BD-2E4C-AE4D-368C092D541C}"/>
              </a:ext>
            </a:extLst>
          </p:cNvPr>
          <p:cNvSpPr/>
          <p:nvPr/>
        </p:nvSpPr>
        <p:spPr>
          <a:xfrm>
            <a:off x="731520" y="1429428"/>
            <a:ext cx="10058400" cy="758952"/>
          </a:xfrm>
          <a:prstGeom prst="roundRect">
            <a:avLst>
              <a:gd name="adj" fmla="val 14458"/>
            </a:avLst>
          </a:prstGeom>
          <a:noFill/>
          <a:ln w="12700">
            <a:noFill/>
          </a:ln>
        </p:spPr>
        <p:txBody>
          <a:bodyPr wrap="square" lIns="1016" tIns="1016" rIns="1016" bIns="1016" rtlCol="0" anchor="ctr">
            <a:normAutofit/>
          </a:bodyPr>
          <a:lstStyle/>
          <a:p>
            <a:pPr marL="0" indent="0" algn="ctr">
              <a:buNone/>
            </a:pPr>
            <a:r>
              <a:rPr lang="en-US" sz="1500" b="1" dirty="0">
                <a:solidFill>
                  <a:schemeClr val="tx1">
                    <a:lumMod val="50000"/>
                    <a:lumOff val="50000"/>
                  </a:schemeClr>
                </a:solidFill>
                <a:latin typeface="Aptos" pitchFamily="34" charset="0"/>
                <a:ea typeface="Aptos" pitchFamily="34" charset="-122"/>
                <a:cs typeface="Aptos" pitchFamily="34" charset="-120"/>
              </a:rPr>
              <a:t>LLM hypothesis → claim decomposition → first-principle tests → positiva construction → negativa falsification → revision or rejection → Decidability Record</a:t>
            </a:r>
            <a:endParaRPr lang="en-US" sz="1500" dirty="0">
              <a:solidFill>
                <a:schemeClr val="tx1">
                  <a:lumMod val="50000"/>
                  <a:lumOff val="50000"/>
                </a:schemeClr>
              </a:solidFill>
            </a:endParaRPr>
          </a:p>
        </p:txBody>
      </p:sp>
      <p:sp>
        <p:nvSpPr>
          <p:cNvPr id="41" name="Right Triangle 40">
            <a:extLst>
              <a:ext uri="{FF2B5EF4-FFF2-40B4-BE49-F238E27FC236}">
                <a16:creationId xmlns:a16="http://schemas.microsoft.com/office/drawing/2014/main" id="{16B2A16A-A9DE-C848-86CC-468110C08D2D}"/>
              </a:ext>
            </a:extLst>
          </p:cNvPr>
          <p:cNvSpPr/>
          <p:nvPr/>
        </p:nvSpPr>
        <p:spPr>
          <a:xfrm rot="5400000">
            <a:off x="-8387" y="8386"/>
            <a:ext cx="839733" cy="82296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379F348D-C961-824F-BD57-0E8E5E43C7E2}"/>
              </a:ext>
            </a:extLst>
          </p:cNvPr>
          <p:cNvSpPr txBox="1"/>
          <p:nvPr/>
        </p:nvSpPr>
        <p:spPr>
          <a:xfrm>
            <a:off x="37659" y="50534"/>
            <a:ext cx="306494" cy="369332"/>
          </a:xfrm>
          <a:prstGeom prst="rect">
            <a:avLst/>
          </a:prstGeom>
          <a:noFill/>
        </p:spPr>
        <p:txBody>
          <a:bodyPr wrap="none" rtlCol="0">
            <a:spAutoFit/>
          </a:bodyPr>
          <a:lstStyle/>
          <a:p>
            <a:r>
              <a:rPr lang="en-US" b="1" dirty="0">
                <a:solidFill>
                  <a:schemeClr val="bg1"/>
                </a:solidFill>
              </a:rPr>
              <a:t>II</a:t>
            </a:r>
          </a:p>
        </p:txBody>
      </p:sp>
    </p:spTree>
    <p:extLst>
      <p:ext uri="{BB962C8B-B14F-4D97-AF65-F5344CB8AC3E}">
        <p14:creationId xmlns:p14="http://schemas.microsoft.com/office/powerpoint/2010/main" val="3418963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822960" y="603504"/>
            <a:ext cx="10058400" cy="320040"/>
          </a:xfrm>
          <a:prstGeom prst="rect">
            <a:avLst/>
          </a:prstGeom>
          <a:noFill/>
          <a:ln/>
        </p:spPr>
        <p:txBody>
          <a:bodyPr wrap="square" lIns="0" tIns="0" rIns="0" bIns="0" rtlCol="0" anchor="ctr"/>
          <a:lstStyle/>
          <a:p>
            <a:pPr marL="0" indent="0">
              <a:buNone/>
            </a:pPr>
            <a:r>
              <a:rPr lang="en-US" sz="1200" b="1" kern="0" spc="400" dirty="0">
                <a:solidFill>
                  <a:srgbClr val="C0452A"/>
                </a:solidFill>
                <a:latin typeface="Arial" pitchFamily="34" charset="0"/>
                <a:ea typeface="Arial" pitchFamily="34" charset="-122"/>
                <a:cs typeface="Arial" pitchFamily="34" charset="-120"/>
              </a:rPr>
              <a:t>ACT II – THE MECHANISM - WHY THIS ISN’T COMPLIANCE SOFTWARE</a:t>
            </a:r>
            <a:endParaRPr lang="en-US" sz="1200" dirty="0"/>
          </a:p>
        </p:txBody>
      </p:sp>
      <p:sp>
        <p:nvSpPr>
          <p:cNvPr id="3" name="Text 1"/>
          <p:cNvSpPr/>
          <p:nvPr/>
        </p:nvSpPr>
        <p:spPr>
          <a:xfrm>
            <a:off x="822960" y="1024128"/>
            <a:ext cx="10607040" cy="914400"/>
          </a:xfrm>
          <a:prstGeom prst="rect">
            <a:avLst/>
          </a:prstGeom>
          <a:noFill/>
          <a:ln/>
        </p:spPr>
        <p:txBody>
          <a:bodyPr wrap="square" lIns="0" tIns="0" rIns="0" bIns="0" rtlCol="0" anchor="t"/>
          <a:lstStyle/>
          <a:p>
            <a:pPr marL="0" indent="0" algn="l">
              <a:lnSpc>
                <a:spcPct val="102000"/>
              </a:lnSpc>
              <a:buNone/>
            </a:pPr>
            <a:r>
              <a:rPr lang="en-US" sz="3100" b="1" dirty="0">
                <a:solidFill>
                  <a:srgbClr val="16181D"/>
                </a:solidFill>
                <a:latin typeface="Arial" pitchFamily="34" charset="0"/>
                <a:ea typeface="Arial" pitchFamily="34" charset="-122"/>
                <a:cs typeface="Arial" pitchFamily="34" charset="-120"/>
              </a:rPr>
              <a:t>Universal admissibility comes before local compliance.</a:t>
            </a:r>
            <a:endParaRPr lang="en-US" sz="3100" dirty="0"/>
          </a:p>
        </p:txBody>
      </p:sp>
      <p:sp>
        <p:nvSpPr>
          <p:cNvPr id="4" name="Text 2"/>
          <p:cNvSpPr/>
          <p:nvPr/>
        </p:nvSpPr>
        <p:spPr>
          <a:xfrm>
            <a:off x="2256346" y="2103120"/>
            <a:ext cx="4572000" cy="320040"/>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UNIVERSAL TESTS  —  FIRST</a:t>
            </a:r>
            <a:endParaRPr lang="en-US" sz="1250" dirty="0"/>
          </a:p>
        </p:txBody>
      </p:sp>
      <p:sp>
        <p:nvSpPr>
          <p:cNvPr id="5" name="Text 3"/>
          <p:cNvSpPr/>
          <p:nvPr/>
        </p:nvSpPr>
        <p:spPr>
          <a:xfrm>
            <a:off x="2256346" y="2468880"/>
            <a:ext cx="4206240" cy="3383280"/>
          </a:xfrm>
          <a:prstGeom prst="rect">
            <a:avLst/>
          </a:prstGeom>
          <a:noFill/>
          <a:ln/>
        </p:spPr>
        <p:txBody>
          <a:bodyPr wrap="square" lIns="0" tIns="0" rIns="0" bIns="0" rtlCol="0" anchor="t"/>
          <a:lstStyle/>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Testifiability</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Reciprocity</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Possibility</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Authority</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Bounded liability</a:t>
            </a:r>
          </a:p>
          <a:p>
            <a:pPr marL="165100" indent="-165100" algn="l">
              <a:spcAft>
                <a:spcPts val="700"/>
              </a:spcAft>
              <a:buSzPct val="100000"/>
              <a:buChar char="•"/>
            </a:pPr>
            <a:r>
              <a:rPr lang="en-US" sz="1500" dirty="0">
                <a:solidFill>
                  <a:srgbClr val="3A3E45"/>
                </a:solidFill>
                <a:latin typeface="Arial" pitchFamily="34" charset="0"/>
                <a:cs typeface="Arial" pitchFamily="34" charset="-120"/>
              </a:rPr>
              <a:t>Decidability</a:t>
            </a:r>
            <a:endParaRPr lang="en-US" sz="1500" dirty="0"/>
          </a:p>
        </p:txBody>
      </p:sp>
      <p:sp>
        <p:nvSpPr>
          <p:cNvPr id="6" name="Shape 4"/>
          <p:cNvSpPr/>
          <p:nvPr/>
        </p:nvSpPr>
        <p:spPr>
          <a:xfrm>
            <a:off x="5019315" y="3036051"/>
            <a:ext cx="1051560" cy="0"/>
          </a:xfrm>
          <a:prstGeom prst="line">
            <a:avLst/>
          </a:prstGeom>
          <a:noFill/>
          <a:ln w="38100">
            <a:solidFill>
              <a:srgbClr val="C0452A"/>
            </a:solidFill>
            <a:prstDash val="solid"/>
            <a:tailEnd type="triangle"/>
          </a:ln>
        </p:spPr>
      </p:sp>
      <p:sp>
        <p:nvSpPr>
          <p:cNvPr id="7" name="Text 5"/>
          <p:cNvSpPr/>
          <p:nvPr/>
        </p:nvSpPr>
        <p:spPr>
          <a:xfrm>
            <a:off x="6675120" y="2103120"/>
            <a:ext cx="4572000" cy="320040"/>
          </a:xfrm>
          <a:prstGeom prst="rect">
            <a:avLst/>
          </a:prstGeom>
          <a:noFill/>
          <a:ln/>
        </p:spPr>
        <p:txBody>
          <a:bodyPr wrap="square" lIns="0" tIns="0" rIns="0" bIns="0" rtlCol="0" anchor="ctr"/>
          <a:lstStyle/>
          <a:p>
            <a:pPr marL="0" indent="0">
              <a:buNone/>
            </a:pPr>
            <a:r>
              <a:rPr lang="en-US" sz="1250" b="1" kern="0" spc="100" dirty="0">
                <a:solidFill>
                  <a:srgbClr val="16181D"/>
                </a:solidFill>
                <a:latin typeface="Arial" pitchFamily="34" charset="0"/>
                <a:ea typeface="Arial" pitchFamily="34" charset="-122"/>
                <a:cs typeface="Arial" pitchFamily="34" charset="-120"/>
              </a:rPr>
              <a:t>THEN LOCAL RULES</a:t>
            </a:r>
            <a:endParaRPr lang="en-US" sz="1250" dirty="0"/>
          </a:p>
        </p:txBody>
      </p:sp>
      <p:sp>
        <p:nvSpPr>
          <p:cNvPr id="8" name="Text 6"/>
          <p:cNvSpPr/>
          <p:nvPr/>
        </p:nvSpPr>
        <p:spPr>
          <a:xfrm>
            <a:off x="6675120" y="2468880"/>
            <a:ext cx="4389120" cy="3383280"/>
          </a:xfrm>
          <a:prstGeom prst="rect">
            <a:avLst/>
          </a:prstGeom>
          <a:noFill/>
          <a:ln/>
        </p:spPr>
        <p:txBody>
          <a:bodyPr wrap="square" lIns="0" tIns="0" rIns="0" bIns="0" rtlCol="0" anchor="t"/>
          <a:lstStyle/>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Law, policy, contract</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Jurisdiction and workflow</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Evidence standard</a:t>
            </a:r>
            <a:endParaRPr lang="en-US" sz="1500" dirty="0"/>
          </a:p>
          <a:p>
            <a:pPr marL="165100" indent="-165100" algn="l">
              <a:spcAft>
                <a:spcPts val="700"/>
              </a:spcAft>
              <a:buSzPct val="100000"/>
              <a:buChar char="•"/>
            </a:pPr>
            <a:r>
              <a:rPr lang="en-US" sz="1500" dirty="0">
                <a:solidFill>
                  <a:srgbClr val="3A3E45"/>
                </a:solidFill>
                <a:latin typeface="Arial" pitchFamily="34" charset="0"/>
                <a:ea typeface="Arial" pitchFamily="34" charset="-122"/>
                <a:cs typeface="Arial" pitchFamily="34" charset="-120"/>
              </a:rPr>
              <a:t>Escalation rule</a:t>
            </a:r>
            <a:endParaRPr lang="en-US" sz="1500" dirty="0"/>
          </a:p>
        </p:txBody>
      </p:sp>
      <p:sp>
        <p:nvSpPr>
          <p:cNvPr id="9" name="Text 7"/>
          <p:cNvSpPr/>
          <p:nvPr/>
        </p:nvSpPr>
        <p:spPr>
          <a:xfrm>
            <a:off x="822960" y="5394960"/>
            <a:ext cx="10607040" cy="548640"/>
          </a:xfrm>
          <a:prstGeom prst="rect">
            <a:avLst/>
          </a:prstGeom>
          <a:noFill/>
          <a:ln/>
        </p:spPr>
        <p:txBody>
          <a:bodyPr wrap="square" lIns="0" tIns="0" rIns="0" bIns="0" rtlCol="0" anchor="ctr"/>
          <a:lstStyle/>
          <a:p>
            <a:pPr marL="0" indent="0" algn="l">
              <a:buNone/>
            </a:pPr>
            <a:r>
              <a:rPr lang="en-US" sz="1800" b="1" dirty="0">
                <a:solidFill>
                  <a:srgbClr val="16181D"/>
                </a:solidFill>
                <a:latin typeface="Arial" pitchFamily="34" charset="0"/>
                <a:ea typeface="Arial" pitchFamily="34" charset="-122"/>
                <a:cs typeface="Arial" pitchFamily="34" charset="-120"/>
              </a:rPr>
              <a:t>Compliance asks whether an action is allowed here. </a:t>
            </a:r>
            <a:r>
              <a:rPr lang="en-US" sz="1800" b="1" dirty="0">
                <a:solidFill>
                  <a:srgbClr val="C0452A"/>
                </a:solidFill>
                <a:latin typeface="Arial" pitchFamily="34" charset="0"/>
                <a:ea typeface="Arial" pitchFamily="34" charset="-122"/>
                <a:cs typeface="Arial" pitchFamily="34" charset="-120"/>
              </a:rPr>
              <a:t>Runcible first asks whether it is warrantable at all.</a:t>
            </a:r>
            <a:endParaRPr lang="en-US" sz="1800" dirty="0"/>
          </a:p>
        </p:txBody>
      </p:sp>
      <p:pic>
        <p:nvPicPr>
          <p:cNvPr id="10" name="Image 0" descr="/home/claude/deck/spork-mutel.png"/>
          <p:cNvPicPr>
            <a:picLocks noChangeAspect="1"/>
          </p:cNvPicPr>
          <p:nvPr/>
        </p:nvPicPr>
        <p:blipFill>
          <a:blip r:embed="rId3"/>
          <a:stretch>
            <a:fillRect/>
          </a:stretch>
        </p:blipFill>
        <p:spPr>
          <a:xfrm>
            <a:off x="822960" y="6272784"/>
            <a:ext cx="135912" cy="246888"/>
          </a:xfrm>
          <a:prstGeom prst="rect">
            <a:avLst/>
          </a:prstGeom>
        </p:spPr>
      </p:pic>
      <p:sp>
        <p:nvSpPr>
          <p:cNvPr id="11" name="Text 8"/>
          <p:cNvSpPr/>
          <p:nvPr/>
        </p:nvSpPr>
        <p:spPr>
          <a:xfrm>
            <a:off x="1068600" y="6272784"/>
            <a:ext cx="3657600" cy="246888"/>
          </a:xfrm>
          <a:prstGeom prst="rect">
            <a:avLst/>
          </a:prstGeom>
          <a:noFill/>
          <a:ln/>
        </p:spPr>
        <p:txBody>
          <a:bodyPr wrap="square" lIns="0" tIns="0" rIns="0" bIns="0" rtlCol="0" anchor="ctr"/>
          <a:lstStyle/>
          <a:p>
            <a:pPr marL="0" indent="0" algn="l">
              <a:buNone/>
            </a:pPr>
            <a:r>
              <a:rPr lang="en-US" sz="1100" dirty="0">
                <a:solidFill>
                  <a:srgbClr val="8A8F98"/>
                </a:solidFill>
                <a:latin typeface="Arial" pitchFamily="34" charset="0"/>
                <a:ea typeface="Arial" pitchFamily="34" charset="-122"/>
                <a:cs typeface="Arial" pitchFamily="34" charset="-120"/>
              </a:rPr>
              <a:t>Runcible</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7715</TotalTime>
  <Words>3221</Words>
  <Application>Microsoft Macintosh PowerPoint</Application>
  <PresentationFormat>Widescreen</PresentationFormat>
  <Paragraphs>551</Paragraphs>
  <Slides>31</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Aptos Display</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Microsoft Office User</cp:lastModifiedBy>
  <cp:revision>58</cp:revision>
  <dcterms:created xsi:type="dcterms:W3CDTF">2026-06-14T18:49:10Z</dcterms:created>
  <dcterms:modified xsi:type="dcterms:W3CDTF">2026-06-24T06:04:55Z</dcterms:modified>
</cp:coreProperties>
</file>